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302" r:id="rId3"/>
    <p:sldId id="303" r:id="rId4"/>
    <p:sldId id="285" r:id="rId5"/>
    <p:sldId id="348" r:id="rId6"/>
    <p:sldId id="336" r:id="rId7"/>
    <p:sldId id="321" r:id="rId8"/>
    <p:sldId id="408" r:id="rId9"/>
    <p:sldId id="409" r:id="rId10"/>
    <p:sldId id="410" r:id="rId11"/>
    <p:sldId id="411" r:id="rId12"/>
    <p:sldId id="459" r:id="rId13"/>
    <p:sldId id="412" r:id="rId14"/>
    <p:sldId id="413" r:id="rId15"/>
    <p:sldId id="414" r:id="rId16"/>
    <p:sldId id="415" r:id="rId17"/>
    <p:sldId id="416" r:id="rId18"/>
    <p:sldId id="417" r:id="rId19"/>
    <p:sldId id="341" r:id="rId20"/>
    <p:sldId id="328" r:id="rId21"/>
    <p:sldId id="342" r:id="rId22"/>
    <p:sldId id="418" r:id="rId23"/>
    <p:sldId id="419" r:id="rId24"/>
    <p:sldId id="420" r:id="rId25"/>
    <p:sldId id="421" r:id="rId26"/>
    <p:sldId id="422" r:id="rId27"/>
    <p:sldId id="446" r:id="rId28"/>
    <p:sldId id="433" r:id="rId29"/>
    <p:sldId id="434" r:id="rId30"/>
    <p:sldId id="435" r:id="rId31"/>
    <p:sldId id="436" r:id="rId32"/>
    <p:sldId id="443" r:id="rId33"/>
    <p:sldId id="438" r:id="rId34"/>
    <p:sldId id="444" r:id="rId35"/>
    <p:sldId id="445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83" r:id="rId52"/>
    <p:sldId id="447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451" r:id="rId63"/>
    <p:sldId id="452" r:id="rId64"/>
    <p:sldId id="379" r:id="rId65"/>
    <p:sldId id="453" r:id="rId66"/>
    <p:sldId id="448" r:id="rId67"/>
    <p:sldId id="454" r:id="rId68"/>
    <p:sldId id="455" r:id="rId69"/>
    <p:sldId id="456" r:id="rId70"/>
    <p:sldId id="457" r:id="rId71"/>
    <p:sldId id="458" r:id="rId72"/>
    <p:sldId id="384" r:id="rId73"/>
    <p:sldId id="385" r:id="rId74"/>
    <p:sldId id="386" r:id="rId75"/>
    <p:sldId id="387" r:id="rId76"/>
    <p:sldId id="389" r:id="rId77"/>
    <p:sldId id="390" r:id="rId78"/>
    <p:sldId id="391" r:id="rId79"/>
    <p:sldId id="396" r:id="rId80"/>
    <p:sldId id="398" r:id="rId81"/>
    <p:sldId id="399" r:id="rId82"/>
    <p:sldId id="400" r:id="rId83"/>
    <p:sldId id="392" r:id="rId84"/>
    <p:sldId id="393" r:id="rId85"/>
    <p:sldId id="402" r:id="rId86"/>
    <p:sldId id="403" r:id="rId87"/>
    <p:sldId id="395" r:id="rId88"/>
    <p:sldId id="405" r:id="rId89"/>
    <p:sldId id="406" r:id="rId90"/>
    <p:sldId id="404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, Admin" id="{87ADF6F3-489A-0D4F-9E5C-57F85FF7556E}">
          <p14:sldIdLst>
            <p14:sldId id="256"/>
            <p14:sldId id="302"/>
            <p14:sldId id="303"/>
            <p14:sldId id="285"/>
            <p14:sldId id="348"/>
            <p14:sldId id="336"/>
            <p14:sldId id="321"/>
            <p14:sldId id="408"/>
            <p14:sldId id="409"/>
            <p14:sldId id="410"/>
            <p14:sldId id="411"/>
            <p14:sldId id="459"/>
            <p14:sldId id="412"/>
            <p14:sldId id="413"/>
            <p14:sldId id="414"/>
            <p14:sldId id="415"/>
            <p14:sldId id="416"/>
            <p14:sldId id="417"/>
            <p14:sldId id="341"/>
            <p14:sldId id="328"/>
            <p14:sldId id="342"/>
            <p14:sldId id="418"/>
            <p14:sldId id="419"/>
            <p14:sldId id="420"/>
            <p14:sldId id="421"/>
            <p14:sldId id="422"/>
            <p14:sldId id="446"/>
            <p14:sldId id="433"/>
            <p14:sldId id="434"/>
            <p14:sldId id="435"/>
            <p14:sldId id="436"/>
            <p14:sldId id="443"/>
            <p14:sldId id="438"/>
            <p14:sldId id="444"/>
            <p14:sldId id="445"/>
          </p14:sldIdLst>
        </p14:section>
        <p14:section name="If statements" id="{44AE6970-4EDD-184E-9874-E07E8B2FFA47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83"/>
            <p14:sldId id="447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451"/>
            <p14:sldId id="452"/>
            <p14:sldId id="379"/>
            <p14:sldId id="453"/>
            <p14:sldId id="448"/>
            <p14:sldId id="454"/>
            <p14:sldId id="455"/>
            <p14:sldId id="456"/>
            <p14:sldId id="457"/>
            <p14:sldId id="458"/>
          </p14:sldIdLst>
        </p14:section>
        <p14:section name="Lab and the Autograder" id="{A8EE1BC2-FADF-5241-8651-78AFBDD3B106}">
          <p14:sldIdLst>
            <p14:sldId id="384"/>
            <p14:sldId id="385"/>
            <p14:sldId id="386"/>
            <p14:sldId id="387"/>
            <p14:sldId id="389"/>
            <p14:sldId id="390"/>
            <p14:sldId id="391"/>
            <p14:sldId id="396"/>
            <p14:sldId id="398"/>
            <p14:sldId id="399"/>
            <p14:sldId id="400"/>
            <p14:sldId id="392"/>
            <p14:sldId id="393"/>
            <p14:sldId id="402"/>
            <p14:sldId id="403"/>
            <p14:sldId id="395"/>
            <p14:sldId id="405"/>
            <p14:sldId id="406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 autoAdjust="0"/>
    <p:restoredTop sz="92935" autoAdjust="0"/>
  </p:normalViewPr>
  <p:slideViewPr>
    <p:cSldViewPr>
      <p:cViewPr varScale="1">
        <p:scale>
          <a:sx n="71" d="100"/>
          <a:sy n="71" d="100"/>
        </p:scale>
        <p:origin x="16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2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203A0-AB7B-EF48-A564-A5B3D18E6C0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E8935-613F-2E46-85F4-289B9BFA1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6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1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5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5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6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6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0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1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6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93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7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59171-63E4-4E98-BAE1-FCAF10E9446D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F4E7-7169-4930-AEF6-892F24451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6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.io/fj5Z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oracle.com/en/java/javase/11/docs/api/java.base/java/lang/St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io/fhs1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bloodcenters.org/blood-donation/am-i-eligible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tc-itec" TargetMode="External"/><Relationship Id="rId2" Type="http://schemas.openxmlformats.org/officeDocument/2006/relationships/hyperlink" Target="https://github.com/mctc-itec/lab-1-if-else-YOUR_GITHUB_ID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Variables, If-Else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69486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you like - I called mine </a:t>
            </a:r>
            <a:r>
              <a:rPr lang="en-US" b="1" dirty="0"/>
              <a:t>input</a:t>
            </a:r>
            <a:r>
              <a:rPr lang="en-US" dirty="0"/>
              <a:t> </a:t>
            </a:r>
          </a:p>
          <a:p>
            <a:r>
              <a:rPr lang="en-US" dirty="0"/>
              <a:t>Click Finish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96464-1884-2C47-9FF4-97C1A11F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743200"/>
            <a:ext cx="4546600" cy="39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7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opens, </a:t>
            </a:r>
            <a:r>
              <a:rPr lang="en-US" dirty="0" err="1"/>
              <a:t>pom.xml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812" y="1508919"/>
            <a:ext cx="8305800" cy="1295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Maven is a build manager for Java projects. It can control how a project is compiled, and fetch other code that the project needs</a:t>
            </a:r>
          </a:p>
          <a:p>
            <a:pPr marL="0" indent="0">
              <a:buNone/>
            </a:pPr>
            <a:r>
              <a:rPr lang="en-US" dirty="0"/>
              <a:t>Maven projects needs a file called </a:t>
            </a:r>
            <a:r>
              <a:rPr lang="en-US" dirty="0" err="1"/>
              <a:t>pom.xml</a:t>
            </a:r>
            <a:r>
              <a:rPr lang="en-US" dirty="0"/>
              <a:t> that describes the project, it's dependencies (other code it needs), and various other information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09800" y="2895600"/>
            <a:ext cx="3505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08" y="2895600"/>
            <a:ext cx="7247192" cy="37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31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425818"/>
            <a:ext cx="8486775" cy="443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the </a:t>
            </a:r>
            <a:r>
              <a:rPr lang="en-US" dirty="0" err="1"/>
              <a:t>pom.xml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56519"/>
            <a:ext cx="8305800" cy="1295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You will add the </a:t>
            </a:r>
            <a:r>
              <a:rPr lang="en-US" i="1" dirty="0"/>
              <a:t>input-</a:t>
            </a:r>
            <a:r>
              <a:rPr lang="en-US" i="1" dirty="0" err="1"/>
              <a:t>utils</a:t>
            </a:r>
            <a:r>
              <a:rPr lang="en-US" i="1" dirty="0"/>
              <a:t> </a:t>
            </a:r>
            <a:r>
              <a:rPr lang="en-US" dirty="0"/>
              <a:t>dependency to </a:t>
            </a:r>
            <a:r>
              <a:rPr lang="en-US" dirty="0" err="1"/>
              <a:t>pom.xml</a:t>
            </a:r>
            <a:r>
              <a:rPr lang="en-US" dirty="0"/>
              <a:t> here</a:t>
            </a:r>
          </a:p>
          <a:p>
            <a:pPr marL="0" indent="0">
              <a:buNone/>
            </a:pPr>
            <a:r>
              <a:rPr lang="en-US" dirty="0"/>
              <a:t>Also need to specify which version of Java we are using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4038600" y="4800600"/>
            <a:ext cx="205740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AB022-B1F4-3747-B5CD-976292929B62}"/>
              </a:ext>
            </a:extLst>
          </p:cNvPr>
          <p:cNvSpPr txBox="1"/>
          <p:nvPr/>
        </p:nvSpPr>
        <p:spPr>
          <a:xfrm>
            <a:off x="6076949" y="4477434"/>
            <a:ext cx="3028951" cy="646331"/>
          </a:xfrm>
          <a:prstGeom prst="rect">
            <a:avLst/>
          </a:prstGeom>
          <a:solidFill>
            <a:srgbClr val="DCE6F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will add dependency here</a:t>
            </a:r>
          </a:p>
          <a:p>
            <a:r>
              <a:rPr lang="en-US" dirty="0"/>
              <a:t>Before the &lt;/project&gt; line</a:t>
            </a:r>
          </a:p>
        </p:txBody>
      </p:sp>
    </p:spTree>
    <p:extLst>
      <p:ext uri="{BB962C8B-B14F-4D97-AF65-F5344CB8AC3E}">
        <p14:creationId xmlns:p14="http://schemas.microsoft.com/office/powerpoint/2010/main" val="345651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722" y="838200"/>
            <a:ext cx="3352800" cy="548640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onsolas" charset="0"/>
                <a:cs typeface="Calibri" panose="020F0502020204030204" pitchFamily="34" charset="0"/>
              </a:rPr>
              <a:t>Go to this link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https://git.io/fj5ZS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This tells Maven what version of Java to use, and where to find and download the input-</a:t>
            </a:r>
            <a:r>
              <a:rPr lang="en-US" dirty="0" err="1"/>
              <a:t>utils</a:t>
            </a:r>
            <a:r>
              <a:rPr lang="en-US" dirty="0"/>
              <a:t> dependency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Copy all of the text on this page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ea typeface="Consolas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3B151-54D7-8842-BCA2-A0F74A30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445" y="1143000"/>
            <a:ext cx="5047555" cy="42862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671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6E68BF-0A7D-A647-A251-F7C87528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58639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0"/>
            <a:ext cx="2362200" cy="443229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Paste the text from the previous page into your </a:t>
            </a:r>
            <a:r>
              <a:rPr lang="en-US" sz="3200" dirty="0" err="1"/>
              <a:t>pom.xml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Your </a:t>
            </a:r>
            <a:r>
              <a:rPr lang="en-US" sz="3200" dirty="0" err="1"/>
              <a:t>pom.xml</a:t>
            </a:r>
            <a:r>
              <a:rPr lang="en-US" sz="3200" dirty="0"/>
              <a:t> file should look like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5DB86B-A759-D44E-80E6-E4B2D657D344}"/>
              </a:ext>
            </a:extLst>
          </p:cNvPr>
          <p:cNvSpPr/>
          <p:nvPr/>
        </p:nvSpPr>
        <p:spPr>
          <a:xfrm>
            <a:off x="3200400" y="1981200"/>
            <a:ext cx="5410200" cy="4343400"/>
          </a:xfrm>
          <a:prstGeom prst="rect">
            <a:avLst/>
          </a:prstGeom>
          <a:solidFill>
            <a:srgbClr val="DCE6F2">
              <a:alpha val="1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2E963-C2B4-BC4F-B3B7-91513C88012C}"/>
              </a:ext>
            </a:extLst>
          </p:cNvPr>
          <p:cNvCxnSpPr>
            <a:cxnSpLocks/>
          </p:cNvCxnSpPr>
          <p:nvPr/>
        </p:nvCxnSpPr>
        <p:spPr>
          <a:xfrm flipV="1">
            <a:off x="2072017" y="5397499"/>
            <a:ext cx="1052183" cy="647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57988F-23A2-1842-BB97-D4DF7EC5DB65}"/>
              </a:ext>
            </a:extLst>
          </p:cNvPr>
          <p:cNvSpPr txBox="1"/>
          <p:nvPr/>
        </p:nvSpPr>
        <p:spPr>
          <a:xfrm>
            <a:off x="152401" y="6045199"/>
            <a:ext cx="274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you pasted from the web page</a:t>
            </a:r>
          </a:p>
        </p:txBody>
      </p:sp>
    </p:spTree>
    <p:extLst>
      <p:ext uri="{BB962C8B-B14F-4D97-AF65-F5344CB8AC3E}">
        <p14:creationId xmlns:p14="http://schemas.microsoft.com/office/powerpoint/2010/main" val="15919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Import Changes link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project can now use the the input-</a:t>
            </a:r>
            <a:r>
              <a:rPr lang="en-US" dirty="0" err="1"/>
              <a:t>utils</a:t>
            </a:r>
            <a:r>
              <a:rPr lang="en-US" dirty="0"/>
              <a:t> library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38400"/>
            <a:ext cx="6187457" cy="155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7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Java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/>
              <a:t>Expand </a:t>
            </a:r>
            <a:r>
              <a:rPr lang="en-US" dirty="0" err="1"/>
              <a:t>src</a:t>
            </a:r>
            <a:r>
              <a:rPr lang="en-US" dirty="0"/>
              <a:t>/main/java</a:t>
            </a:r>
          </a:p>
          <a:p>
            <a:r>
              <a:rPr lang="en-US" dirty="0"/>
              <a:t>Right-click on java directory</a:t>
            </a:r>
          </a:p>
          <a:p>
            <a:r>
              <a:rPr lang="en-US" dirty="0"/>
              <a:t>Select New &gt; Java Class</a:t>
            </a:r>
          </a:p>
          <a:p>
            <a:r>
              <a:rPr lang="en-US" dirty="0"/>
              <a:t>Call the new class 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706390"/>
            <a:ext cx="3048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this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42681"/>
            <a:ext cx="8229600" cy="118348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Remember the </a:t>
            </a:r>
            <a:r>
              <a:rPr lang="en-US" b="1" dirty="0" err="1"/>
              <a:t>psvm</a:t>
            </a:r>
            <a:r>
              <a:rPr lang="en-US" dirty="0"/>
              <a:t> shortcut for creating the main method?</a:t>
            </a:r>
          </a:p>
          <a:p>
            <a:r>
              <a:rPr lang="en-US" dirty="0"/>
              <a:t>Uh oh - the </a:t>
            </a:r>
            <a:r>
              <a:rPr lang="en-US" dirty="0" err="1"/>
              <a:t>stringInput</a:t>
            </a:r>
            <a:r>
              <a:rPr lang="en-US" dirty="0"/>
              <a:t> line is red, indicating an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07" y="1600200"/>
            <a:ext cx="8413986" cy="31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4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stringInput</a:t>
            </a:r>
            <a:r>
              <a:rPr lang="en-US" dirty="0"/>
              <a:t> to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cursor on </a:t>
            </a:r>
            <a:r>
              <a:rPr lang="en-US" dirty="0" err="1"/>
              <a:t>stringInput</a:t>
            </a:r>
            <a:endParaRPr lang="en-US" dirty="0"/>
          </a:p>
          <a:p>
            <a:r>
              <a:rPr lang="en-US" dirty="0"/>
              <a:t>PC: press Alt + Enter</a:t>
            </a:r>
          </a:p>
          <a:p>
            <a:r>
              <a:rPr lang="en-US" dirty="0"/>
              <a:t>Mac: press Option + Enter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843302"/>
            <a:ext cx="7095857" cy="27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9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Main.java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now look like this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4" y="2493443"/>
            <a:ext cx="6978926" cy="398795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29200" y="2180674"/>
            <a:ext cx="533400" cy="4678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2600" y="1197263"/>
            <a:ext cx="25146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 the </a:t>
            </a:r>
            <a:r>
              <a:rPr lang="en-US" dirty="0" err="1"/>
              <a:t>stringInput</a:t>
            </a:r>
            <a:r>
              <a:rPr lang="en-US" dirty="0"/>
              <a:t> method from the </a:t>
            </a:r>
            <a:r>
              <a:rPr lang="en-US" dirty="0" err="1"/>
              <a:t>InputUtils</a:t>
            </a:r>
            <a:r>
              <a:rPr lang="en-US" dirty="0"/>
              <a:t> library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91200" y="4398889"/>
            <a:ext cx="457200" cy="3695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65574" y="2567366"/>
            <a:ext cx="2971800" cy="175432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Prints the string argument</a:t>
            </a:r>
          </a:p>
          <a:p>
            <a:r>
              <a:rPr lang="en-US" dirty="0"/>
              <a:t>Waits for user input</a:t>
            </a:r>
          </a:p>
          <a:p>
            <a:r>
              <a:rPr lang="en-US" dirty="0"/>
              <a:t>Returns whatever the user types;</a:t>
            </a:r>
          </a:p>
          <a:p>
            <a:r>
              <a:rPr lang="en-US" dirty="0"/>
              <a:t>which is stored in the variable </a:t>
            </a:r>
            <a:r>
              <a:rPr lang="en-US" b="1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9194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Variable Types -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b="1" dirty="0" err="1"/>
              <a:t>int</a:t>
            </a:r>
            <a:r>
              <a:rPr lang="en-US" dirty="0"/>
              <a:t> = integer (whole) numbers only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01-02 at 10.1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8603"/>
            <a:ext cx="2824833" cy="2086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740400" cy="1644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4084983"/>
            <a:ext cx="554709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Compile error if you try and store a </a:t>
            </a:r>
            <a:r>
              <a:rPr lang="en-US" sz="2800"/>
              <a:t>number with decimal </a:t>
            </a:r>
            <a:r>
              <a:rPr lang="en-US" sz="2800" dirty="0"/>
              <a:t>places in an </a:t>
            </a:r>
            <a:r>
              <a:rPr lang="en-US" sz="2800" dirty="0" err="1"/>
              <a:t>int</a:t>
            </a:r>
            <a:r>
              <a:rPr lang="en-US" sz="2800" dirty="0"/>
              <a:t> variable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IntelliJ's code parser will pick this up and highlight with red squiggle underline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6272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Right-click on your code, or the Java file, and select Run</a:t>
            </a:r>
          </a:p>
          <a:p>
            <a:r>
              <a:rPr lang="en-US" dirty="0"/>
              <a:t>Enter your name when prompted</a:t>
            </a:r>
          </a:p>
          <a:p>
            <a:r>
              <a:rPr lang="en-US" dirty="0"/>
              <a:t>Expected output should look something like this: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474416"/>
            <a:ext cx="6428398" cy="21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InputUtils</a:t>
            </a:r>
            <a:r>
              <a:rPr lang="en-US" dirty="0"/>
              <a:t> method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6868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String name = </a:t>
            </a:r>
            <a:r>
              <a:rPr lang="en-US" dirty="0" err="1">
                <a:latin typeface="Consolas"/>
                <a:cs typeface="Consolas"/>
              </a:rPr>
              <a:t>stringInput</a:t>
            </a:r>
            <a:r>
              <a:rPr lang="en-US" dirty="0">
                <a:latin typeface="Consolas"/>
                <a:cs typeface="Consolas"/>
              </a:rPr>
              <a:t>("What is your name?");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candyBars</a:t>
            </a:r>
            <a:r>
              <a:rPr lang="en-US" dirty="0">
                <a:latin typeface="Consolas"/>
                <a:cs typeface="Consolas"/>
              </a:rPr>
              <a:t> = </a:t>
            </a:r>
            <a:r>
              <a:rPr lang="en-US" dirty="0" err="1">
                <a:latin typeface="Consolas"/>
                <a:cs typeface="Consolas"/>
              </a:rPr>
              <a:t>intInput</a:t>
            </a:r>
            <a:r>
              <a:rPr lang="en-US" dirty="0">
                <a:latin typeface="Consolas"/>
                <a:cs typeface="Consolas"/>
              </a:rPr>
              <a:t>("How many candy bars?");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// As above, but checks number is positive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int</a:t>
            </a:r>
            <a:r>
              <a:rPr lang="en-US" dirty="0">
                <a:latin typeface="Consolas"/>
                <a:cs typeface="Consolas"/>
              </a:rPr>
              <a:t> people = </a:t>
            </a:r>
            <a:r>
              <a:rPr lang="en-US" dirty="0" err="1">
                <a:latin typeface="Consolas"/>
                <a:cs typeface="Consolas"/>
              </a:rPr>
              <a:t>positiveIntInput</a:t>
            </a:r>
            <a:r>
              <a:rPr lang="en-US" dirty="0">
                <a:latin typeface="Consolas"/>
                <a:cs typeface="Consolas"/>
              </a:rPr>
              <a:t>("How many people?");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double price = </a:t>
            </a:r>
            <a:r>
              <a:rPr lang="en-US" dirty="0" err="1">
                <a:latin typeface="Consolas"/>
                <a:cs typeface="Consolas"/>
              </a:rPr>
              <a:t>doubleInput</a:t>
            </a:r>
            <a:r>
              <a:rPr lang="en-US" dirty="0">
                <a:latin typeface="Consolas"/>
                <a:cs typeface="Consolas"/>
              </a:rPr>
              <a:t>("What is the price of the item?");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// As above but checks number is positive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double length = </a:t>
            </a:r>
            <a:r>
              <a:rPr lang="en-US" dirty="0" err="1">
                <a:latin typeface="Consolas"/>
                <a:cs typeface="Consolas"/>
              </a:rPr>
              <a:t>positiveDoubleInput</a:t>
            </a:r>
            <a:r>
              <a:rPr lang="en-US" dirty="0">
                <a:latin typeface="Consolas"/>
                <a:cs typeface="Consolas"/>
              </a:rPr>
              <a:t>("How long is the string?");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// User can type "y" or "n" or "yes" or "no"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ok = </a:t>
            </a:r>
            <a:r>
              <a:rPr lang="en-US" dirty="0" err="1">
                <a:latin typeface="Consolas"/>
                <a:cs typeface="Consolas"/>
              </a:rPr>
              <a:t>yesNoInput</a:t>
            </a:r>
            <a:r>
              <a:rPr lang="en-US" dirty="0">
                <a:latin typeface="Consolas"/>
                <a:cs typeface="Consolas"/>
              </a:rPr>
              <a:t>("OK to continue?");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//The question is optional, so you can also write code like this,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System.out.println</a:t>
            </a:r>
            <a:r>
              <a:rPr lang="en-US" dirty="0">
                <a:latin typeface="Consolas"/>
                <a:cs typeface="Consolas"/>
              </a:rPr>
              <a:t>("What is your name?");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String data = </a:t>
            </a:r>
            <a:r>
              <a:rPr lang="en-US" dirty="0" err="1">
                <a:latin typeface="Consolas"/>
                <a:cs typeface="Consolas"/>
              </a:rPr>
              <a:t>stringInput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21885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13" y="107157"/>
            <a:ext cx="8229600" cy="1143000"/>
          </a:xfrm>
        </p:spPr>
        <p:txBody>
          <a:bodyPr/>
          <a:lstStyle/>
          <a:p>
            <a:r>
              <a:rPr lang="en-US" dirty="0"/>
              <a:t>Get some number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13" y="125015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Add code to this program to ask for the number of classes you have this semester</a:t>
            </a:r>
          </a:p>
          <a:p>
            <a:r>
              <a:rPr lang="en-US" sz="2800" dirty="0" err="1"/>
              <a:t>Alt+Enter</a:t>
            </a:r>
            <a:r>
              <a:rPr lang="en-US" sz="2800" dirty="0"/>
              <a:t> or </a:t>
            </a:r>
            <a:r>
              <a:rPr lang="en-US" sz="2800" dirty="0" err="1"/>
              <a:t>Option+Enter</a:t>
            </a:r>
            <a:r>
              <a:rPr lang="en-US" sz="2800" dirty="0"/>
              <a:t> to import </a:t>
            </a:r>
            <a:r>
              <a:rPr lang="en-US" sz="2800" dirty="0" err="1"/>
              <a:t>intInput</a:t>
            </a:r>
            <a:r>
              <a:rPr lang="en-US" sz="2800" dirty="0"/>
              <a:t>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" y="3060194"/>
            <a:ext cx="81026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9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593180"/>
            <a:ext cx="6697219" cy="19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 and test again – try a negative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doesn't make sense</a:t>
            </a:r>
            <a:r>
              <a:rPr lang="is-IS" dirty="0"/>
              <a:t>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0800"/>
            <a:ext cx="7106315" cy="20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28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Replace </a:t>
            </a:r>
            <a:r>
              <a:rPr lang="en-US" dirty="0" err="1"/>
              <a:t>intInput</a:t>
            </a:r>
            <a:r>
              <a:rPr lang="en-US" dirty="0"/>
              <a:t> with </a:t>
            </a:r>
            <a:r>
              <a:rPr lang="en-US" dirty="0" err="1"/>
              <a:t>positiveIntInput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Run and test, and try a negative number</a:t>
            </a:r>
          </a:p>
          <a:p>
            <a:r>
              <a:rPr lang="en-US" dirty="0"/>
              <a:t>Program doesn't accept negative numbers, only 0 or greater are acceptable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4419600"/>
            <a:ext cx="4659796" cy="2284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24264"/>
            <a:ext cx="8204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That looks messy.</a:t>
            </a:r>
          </a:p>
          <a:p>
            <a:r>
              <a:rPr lang="en-US" dirty="0"/>
              <a:t>Can we modify the program to print "class" for one class, or "classes" otherwise?</a:t>
            </a:r>
          </a:p>
          <a:p>
            <a:r>
              <a:rPr lang="en-US" dirty="0"/>
              <a:t>e.g. </a:t>
            </a:r>
          </a:p>
          <a:p>
            <a:r>
              <a:rPr lang="en-US" dirty="0"/>
              <a:t>"You are taking 1 class"</a:t>
            </a:r>
          </a:p>
          <a:p>
            <a:r>
              <a:rPr lang="en-US" dirty="0"/>
              <a:t>or </a:t>
            </a:r>
          </a:p>
          <a:p>
            <a:r>
              <a:rPr lang="en-US" dirty="0"/>
              <a:t>"You are taking 3 classes" </a:t>
            </a:r>
          </a:p>
        </p:txBody>
      </p:sp>
    </p:spTree>
    <p:extLst>
      <p:ext uri="{BB962C8B-B14F-4D97-AF65-F5344CB8AC3E}">
        <p14:creationId xmlns:p14="http://schemas.microsoft.com/office/powerpoint/2010/main" val="2039792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007"/>
            <a:ext cx="8229600" cy="1143000"/>
          </a:xfrm>
        </p:spPr>
        <p:txBody>
          <a:bodyPr/>
          <a:lstStyle/>
          <a:p>
            <a:r>
              <a:rPr lang="en-US" dirty="0"/>
              <a:t>Add an if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434" y="1277006"/>
            <a:ext cx="8229600" cy="55809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if </a:t>
            </a:r>
            <a:r>
              <a:rPr lang="en-US" dirty="0" err="1"/>
              <a:t>numberOfClasses</a:t>
            </a:r>
            <a:r>
              <a:rPr lang="en-US" dirty="0"/>
              <a:t> ==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and test with 1 class, with 0 classes, with more than 1 classes; verify correct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9EE58-DEC9-5E42-899F-F096ED33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184400"/>
            <a:ext cx="889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35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Numbers and Strings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Let's write a program to figure out the total sale price for a product</a:t>
            </a:r>
          </a:p>
          <a:p>
            <a:r>
              <a:rPr lang="en-US" dirty="0"/>
              <a:t>The user should be able to enter the name of the produce (for example, a packet of spaghetti)</a:t>
            </a:r>
          </a:p>
          <a:p>
            <a:r>
              <a:rPr lang="en-US" dirty="0"/>
              <a:t>The user should enter the price of one item (for example, one packet of spaghetti costs $1.20)</a:t>
            </a:r>
          </a:p>
          <a:p>
            <a:r>
              <a:rPr lang="en-US" dirty="0"/>
              <a:t>And the quantity of that product to sell (for example, 3 packets of spaghetti)</a:t>
            </a:r>
          </a:p>
          <a:p>
            <a:r>
              <a:rPr lang="en-US" dirty="0"/>
              <a:t>The program should calculate the total price and display this price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05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same project, create a new Java class</a:t>
            </a:r>
          </a:p>
          <a:p>
            <a:r>
              <a:rPr lang="en-US" dirty="0"/>
              <a:t>Call it </a:t>
            </a:r>
            <a:r>
              <a:rPr lang="en-US" dirty="0" err="1"/>
              <a:t>Prices.java</a:t>
            </a:r>
            <a:endParaRPr lang="en-US" dirty="0"/>
          </a:p>
          <a:p>
            <a:r>
              <a:rPr lang="en-US" dirty="0"/>
              <a:t>Create a main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195763"/>
            <a:ext cx="4699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Primitive Variable Types - Doubles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>
            <a:normAutofit fontScale="77500" lnSpcReduction="20000"/>
          </a:bodyPr>
          <a:lstStyle/>
          <a:p>
            <a:r>
              <a:rPr lang="en-US" sz="3600" b="1" dirty="0"/>
              <a:t>double</a:t>
            </a:r>
            <a:r>
              <a:rPr lang="en-US" sz="3600" dirty="0"/>
              <a:t>: double-precision floating point number </a:t>
            </a:r>
          </a:p>
          <a:p>
            <a:r>
              <a:rPr lang="en-US" sz="3600" dirty="0"/>
              <a:t>Java's default floating-point type.</a:t>
            </a:r>
          </a:p>
          <a:p>
            <a:r>
              <a:rPr lang="en-US" sz="3600" dirty="0"/>
              <a:t>Stores numbers with decimal places e.g. 123.456</a:t>
            </a:r>
          </a:p>
          <a:p>
            <a:endParaRPr lang="en-US" sz="3600" dirty="0"/>
          </a:p>
          <a:p>
            <a:pPr lvl="1"/>
            <a:r>
              <a:rPr lang="en-US" dirty="0"/>
              <a:t>Why the name double? There's another floating-point type called float. double variables can use twice as many bytes to store a number than float; so can store much larger values.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602162"/>
            <a:ext cx="6345824" cy="17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27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</a:t>
            </a:r>
            <a:r>
              <a:rPr lang="en-US" dirty="0" err="1"/>
              <a:t>Prices.java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8" y="1404500"/>
            <a:ext cx="8158255" cy="51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8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with example product, and price and quantity, and verify it's working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you don't need to add the $ sign in front of the price when you type it in</a:t>
            </a:r>
          </a:p>
          <a:p>
            <a:pPr lvl="1"/>
            <a:r>
              <a:rPr lang="en-US" dirty="0"/>
              <a:t>What happens if you do?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43200"/>
            <a:ext cx="646781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6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In the same project, create a new Java class and add a main method, as before</a:t>
            </a:r>
          </a:p>
          <a:p>
            <a:r>
              <a:rPr lang="en-US" dirty="0"/>
              <a:t>In your main method, ask the user for the distance between their house and MCTC, in miles</a:t>
            </a:r>
          </a:p>
          <a:p>
            <a:r>
              <a:rPr lang="en-US" dirty="0"/>
              <a:t>Use the </a:t>
            </a:r>
            <a:r>
              <a:rPr lang="en-US" b="1" dirty="0" err="1"/>
              <a:t>doubleInput</a:t>
            </a:r>
            <a:r>
              <a:rPr lang="en-US" dirty="0"/>
              <a:t> method</a:t>
            </a:r>
          </a:p>
          <a:p>
            <a:r>
              <a:rPr lang="en-US" dirty="0"/>
              <a:t>Your program should convert this distance to kilometers, and display the distance in kilometers</a:t>
            </a:r>
          </a:p>
          <a:p>
            <a:r>
              <a:rPr lang="en-US" dirty="0"/>
              <a:t>To convert miles to kilometers: multiply by 1.6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26" y="6244808"/>
            <a:ext cx="8923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Actually the conversion factor is </a:t>
            </a:r>
            <a:r>
              <a:rPr lang="hr-HR" sz="1600" dirty="0"/>
              <a:t>1.60934</a:t>
            </a:r>
            <a:r>
              <a:rPr lang="is-IS" sz="1600" dirty="0"/>
              <a:t>…</a:t>
            </a:r>
            <a:r>
              <a:rPr lang="hr-HR" sz="1600" dirty="0"/>
              <a:t> but 1.6 </a:t>
            </a:r>
            <a:r>
              <a:rPr lang="hr-HR" sz="1600" dirty="0" err="1"/>
              <a:t>will</a:t>
            </a:r>
            <a:r>
              <a:rPr lang="hr-HR" sz="1600" dirty="0"/>
              <a:t> </a:t>
            </a:r>
            <a:r>
              <a:rPr lang="hr-HR" sz="1600" dirty="0" err="1"/>
              <a:t>be</a:t>
            </a:r>
            <a:r>
              <a:rPr lang="hr-HR" sz="1600" dirty="0"/>
              <a:t> fine </a:t>
            </a:r>
            <a:r>
              <a:rPr lang="hr-HR" sz="1600" dirty="0" err="1"/>
              <a:t>here</a:t>
            </a:r>
            <a:r>
              <a:rPr lang="hr-HR" sz="1600" dirty="0"/>
              <a:t>, </a:t>
            </a:r>
            <a:r>
              <a:rPr lang="hr-HR" sz="1600" dirty="0" err="1"/>
              <a:t>approx</a:t>
            </a:r>
            <a:r>
              <a:rPr lang="hr-HR" sz="1600" dirty="0"/>
              <a:t>. </a:t>
            </a:r>
            <a:r>
              <a:rPr lang="hr-HR" sz="1600" dirty="0" err="1"/>
              <a:t>values</a:t>
            </a:r>
            <a:r>
              <a:rPr lang="hr-HR" sz="1600" dirty="0"/>
              <a:t> are OK </a:t>
            </a:r>
            <a:r>
              <a:rPr lang="hr-HR" sz="1600" dirty="0" err="1"/>
              <a:t>in</a:t>
            </a:r>
            <a:r>
              <a:rPr lang="hr-HR" sz="1600" dirty="0"/>
              <a:t> </a:t>
            </a:r>
            <a:r>
              <a:rPr lang="hr-HR" sz="1600" dirty="0" err="1"/>
              <a:t>this</a:t>
            </a:r>
            <a:r>
              <a:rPr lang="hr-HR" sz="1600" dirty="0"/>
              <a:t> problem.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3266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Optional: rounding and displaying double numbers to fixed number of decimal places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00600"/>
          </a:xfrm>
        </p:spPr>
        <p:txBody>
          <a:bodyPr>
            <a:normAutofit/>
          </a:bodyPr>
          <a:lstStyle/>
          <a:p>
            <a:r>
              <a:rPr lang="en-US" sz="2200" dirty="0"/>
              <a:t>Option 1: ignore, it's the right answer as long as you get the correct number when rounded to a sensible number of decimal places</a:t>
            </a:r>
          </a:p>
          <a:p>
            <a:r>
              <a:rPr lang="en-US" sz="2200" dirty="0"/>
              <a:t>Option 2, if it bothers you: use </a:t>
            </a:r>
            <a:r>
              <a:rPr lang="en-US" sz="2200" dirty="0" err="1"/>
              <a:t>System.out.printf</a:t>
            </a:r>
            <a:r>
              <a:rPr lang="en-US" sz="2200" dirty="0"/>
              <a:t>  formatting to display doubles to a particular number of decimal places, for example</a:t>
            </a:r>
          </a:p>
          <a:p>
            <a:r>
              <a:rPr lang="en-US" sz="2200" dirty="0"/>
              <a:t>Option 3: Look up Java's currency formatting library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2114010" y="5900190"/>
            <a:ext cx="191013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Example output -&gt;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48" y="4237849"/>
            <a:ext cx="7010400" cy="88419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44" y="5278719"/>
            <a:ext cx="418205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63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and double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Look at look at the output from this program</a:t>
            </a:r>
          </a:p>
          <a:p>
            <a:r>
              <a:rPr lang="en-US" dirty="0"/>
              <a:t>What's wrong?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97" y="2743200"/>
            <a:ext cx="9144000" cy="3586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6070600"/>
            <a:ext cx="6794500" cy="787400"/>
          </a:xfrm>
          <a:prstGeom prst="rect">
            <a:avLst/>
          </a:prstGeom>
          <a:ln w="38100" cmpd="sng">
            <a:solidFill>
              <a:srgbClr val="A6A6A6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6553200" y="5715000"/>
            <a:ext cx="685800" cy="6143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082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Math with </a:t>
            </a:r>
            <a:r>
              <a:rPr lang="en-US" dirty="0" err="1"/>
              <a:t>int</a:t>
            </a:r>
            <a:r>
              <a:rPr lang="en-US" dirty="0"/>
              <a:t>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029200"/>
          </a:xfrm>
        </p:spPr>
        <p:txBody>
          <a:bodyPr>
            <a:noAutofit/>
          </a:bodyPr>
          <a:lstStyle/>
          <a:p>
            <a:r>
              <a:rPr lang="en-US" sz="2000" dirty="0"/>
              <a:t>You'll always get an </a:t>
            </a:r>
            <a:r>
              <a:rPr lang="en-US" sz="2000" dirty="0" err="1"/>
              <a:t>int</a:t>
            </a:r>
            <a:r>
              <a:rPr lang="en-US" sz="2000" dirty="0"/>
              <a:t> result! Even if the answer 'should' be a floating point number, Java will round down to the nearest </a:t>
            </a:r>
            <a:r>
              <a:rPr lang="en-US" sz="2000" dirty="0" err="1"/>
              <a:t>int</a:t>
            </a:r>
            <a:endParaRPr lang="en-US" sz="2000" dirty="0"/>
          </a:p>
          <a:p>
            <a:r>
              <a:rPr lang="en-US" sz="2000" dirty="0"/>
              <a:t>Be aware of this if you do division with </a:t>
            </a:r>
            <a:r>
              <a:rPr lang="en-US" sz="2000" dirty="0" err="1"/>
              <a:t>int</a:t>
            </a:r>
            <a:r>
              <a:rPr lang="en-US" sz="2000" dirty="0"/>
              <a:t> variables that can possibly result in a double answer</a:t>
            </a:r>
          </a:p>
          <a:p>
            <a:r>
              <a:rPr lang="en-US" sz="2000" dirty="0"/>
              <a:t>To fix, make either one, or both of the </a:t>
            </a:r>
            <a:r>
              <a:rPr lang="en-US" sz="2000" dirty="0" err="1"/>
              <a:t>int</a:t>
            </a:r>
            <a:r>
              <a:rPr lang="en-US" sz="2000" dirty="0"/>
              <a:t> variables a double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Or convert (cast) one variable to a double before you do the math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Always verify and check the math your programs do!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" y="3352800"/>
            <a:ext cx="9017000" cy="111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0600"/>
            <a:ext cx="9144000" cy="12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22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r>
              <a:rPr lang="en-US" dirty="0"/>
              <a:t>If statements</a:t>
            </a:r>
          </a:p>
        </p:txBody>
      </p:sp>
    </p:spTree>
    <p:extLst>
      <p:ext uri="{BB962C8B-B14F-4D97-AF65-F5344CB8AC3E}">
        <p14:creationId xmlns:p14="http://schemas.microsoft.com/office/powerpoint/2010/main" val="104053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If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4525963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to evaluate a condition for truth; and take action based on result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 </a:t>
            </a:r>
          </a:p>
          <a:p>
            <a:pPr marL="0" indent="0">
              <a:buNone/>
            </a:pPr>
            <a:r>
              <a:rPr lang="en-US" dirty="0"/>
              <a:t>test if a </a:t>
            </a:r>
          </a:p>
          <a:p>
            <a:pPr marL="0" indent="0">
              <a:buNone/>
            </a:pPr>
            <a:r>
              <a:rPr lang="en-US" dirty="0"/>
              <a:t>variable, temp, </a:t>
            </a:r>
          </a:p>
          <a:p>
            <a:pPr marL="0" indent="0">
              <a:buNone/>
            </a:pPr>
            <a:r>
              <a:rPr lang="en-US" dirty="0"/>
              <a:t>is greater </a:t>
            </a:r>
          </a:p>
          <a:p>
            <a:pPr marL="0" indent="0">
              <a:buNone/>
            </a:pPr>
            <a:r>
              <a:rPr lang="en-US" dirty="0"/>
              <a:t>than 32, and </a:t>
            </a:r>
          </a:p>
          <a:p>
            <a:pPr marL="0" indent="0">
              <a:buNone/>
            </a:pPr>
            <a:r>
              <a:rPr lang="en-US" dirty="0"/>
              <a:t>print a message</a:t>
            </a:r>
          </a:p>
          <a:p>
            <a:pPr marL="0" indent="0">
              <a:buNone/>
            </a:pPr>
            <a:r>
              <a:rPr lang="en-US" dirty="0"/>
              <a:t>if so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438400"/>
            <a:ext cx="6350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 (body)"/>
              </a:rPr>
              <a:t>There are round brackets/parenthesis () around the condition - the part that will evaluate to true or false. In this example (temp &gt; 32)</a:t>
            </a:r>
          </a:p>
          <a:p>
            <a:pPr marL="0" indent="0">
              <a:buNone/>
            </a:pPr>
            <a:r>
              <a:rPr lang="en-US" sz="2400" dirty="0">
                <a:cs typeface="Calibri (body)"/>
              </a:rPr>
              <a:t>Also curly brackets { } around conditional code</a:t>
            </a:r>
          </a:p>
          <a:p>
            <a:pPr marL="0" indent="0">
              <a:buNone/>
            </a:pPr>
            <a:r>
              <a:rPr lang="en-US" sz="2400" dirty="0">
                <a:cs typeface="Calibri (body)"/>
              </a:rPr>
              <a:t>The curly brackets enclose the code that will only run IF the condition is true</a:t>
            </a:r>
          </a:p>
          <a:p>
            <a:pPr marL="0" indent="0">
              <a:buNone/>
            </a:pPr>
            <a:r>
              <a:rPr lang="en-US" sz="2400" dirty="0">
                <a:cs typeface="Calibri (body)"/>
              </a:rPr>
              <a:t>So if temp &lt;= 32 then this program </a:t>
            </a:r>
            <a:r>
              <a:rPr lang="en-US" sz="2400" i="1" dirty="0">
                <a:cs typeface="Calibri (body)"/>
              </a:rPr>
              <a:t>won't</a:t>
            </a:r>
            <a:r>
              <a:rPr lang="en-US" sz="2400" dirty="0">
                <a:cs typeface="Calibri (body)"/>
              </a:rPr>
              <a:t> print "It's above freezing"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0"/>
            <a:ext cx="7752522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84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if  statements example</a:t>
            </a:r>
            <a:br>
              <a:rPr lang="en-US" dirty="0"/>
            </a:br>
            <a:r>
              <a:rPr lang="en-US" dirty="0"/>
              <a:t>== used to test for equality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5791200"/>
            <a:ext cx="5638800" cy="830997"/>
          </a:xfrm>
          <a:prstGeom prst="rect">
            <a:avLst/>
          </a:prstGeom>
          <a:solidFill>
            <a:srgbClr val="F4F4F4"/>
          </a:solidFill>
          <a:ln w="38100" cmpd="sng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Use two equals symbols ==  to test if two numbers or two </a:t>
            </a:r>
            <a:r>
              <a:rPr lang="en-US" sz="2400" dirty="0" err="1"/>
              <a:t>boolean</a:t>
            </a:r>
            <a:r>
              <a:rPr lang="en-US" sz="2400" dirty="0"/>
              <a:t> values are equal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752600"/>
            <a:ext cx="83047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 Types -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b="1" dirty="0"/>
              <a:t>String</a:t>
            </a:r>
            <a:r>
              <a:rPr lang="en-US" dirty="0"/>
              <a:t> = text data. String data (aka String literals) need to be in double quotes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String has an uppercase "S"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95600"/>
            <a:ext cx="690067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73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if things are not equal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Use != to test if two values are not equal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81699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6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51401"/>
              </p:ext>
            </p:extLst>
          </p:nvPr>
        </p:nvGraphicFramePr>
        <p:xfrm>
          <a:off x="838200" y="1905000"/>
          <a:ext cx="7239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Equal</a:t>
                      </a:r>
                      <a:r>
                        <a:rPr lang="en-US" sz="3200" baseline="0" dirty="0"/>
                        <a:t> to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r>
                        <a:rPr lang="en-US" sz="3200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Not 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2713455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Start with your miles to MCTC program </a:t>
            </a:r>
          </a:p>
          <a:p>
            <a:r>
              <a:rPr lang="en-US" dirty="0"/>
              <a:t>Once the user has typed in their response, test to see if the user lives more than 10 miles away</a:t>
            </a:r>
          </a:p>
          <a:p>
            <a:r>
              <a:rPr lang="en-US" dirty="0"/>
              <a:t>Use an </a:t>
            </a:r>
            <a:r>
              <a:rPr lang="en-US" b="1" dirty="0"/>
              <a:t>if statement </a:t>
            </a:r>
            <a:r>
              <a:rPr lang="en-US" dirty="0"/>
              <a:t>to display "You live more than 10 miles from MCTC" if they live more than 10 miles away</a:t>
            </a:r>
          </a:p>
        </p:txBody>
      </p:sp>
    </p:spTree>
    <p:extLst>
      <p:ext uri="{BB962C8B-B14F-4D97-AF65-F5344CB8AC3E}">
        <p14:creationId xmlns:p14="http://schemas.microsoft.com/office/powerpoint/2010/main" val="3977885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if -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Often it's helpful to do one thing if a condition is true, and something else if it's false</a:t>
            </a:r>
          </a:p>
          <a:p>
            <a:r>
              <a:rPr lang="en-US" dirty="0"/>
              <a:t>Add an else statement </a:t>
            </a:r>
            <a:r>
              <a:rPr lang="en-US" b="1" dirty="0"/>
              <a:t>immediately</a:t>
            </a:r>
            <a:r>
              <a:rPr lang="en-US" dirty="0"/>
              <a:t> after the if statement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the else comes right after the close curly bracket for the if statement</a:t>
            </a:r>
          </a:p>
          <a:p>
            <a:r>
              <a:rPr lang="en-US" dirty="0"/>
              <a:t>The code to run if the condition is false goes in the curly brackets after</a:t>
            </a:r>
            <a:r>
              <a:rPr lang="en-US" b="1" dirty="0"/>
              <a:t> else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9800"/>
            <a:ext cx="5943600" cy="28782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6600" y="2514600"/>
            <a:ext cx="1828800" cy="923330"/>
          </a:xfrm>
          <a:prstGeom prst="rect">
            <a:avLst/>
          </a:prstGeom>
          <a:solidFill>
            <a:srgbClr val="F4F4F4"/>
          </a:solidFill>
          <a:ln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code runs if the condition is true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2800" y="4038600"/>
            <a:ext cx="1828800" cy="923330"/>
          </a:xfrm>
          <a:prstGeom prst="rect">
            <a:avLst/>
          </a:prstGeom>
          <a:solidFill>
            <a:srgbClr val="F4F4F4"/>
          </a:solidFill>
          <a:ln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Or, this code runs if the condition is false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019800" y="2976265"/>
            <a:ext cx="1066800" cy="1062335"/>
          </a:xfrm>
          <a:prstGeom prst="straightConnector1">
            <a:avLst/>
          </a:prstGeom>
          <a:ln w="28575" cmpd="sng">
            <a:solidFill>
              <a:srgbClr val="A6A6A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6096000" y="4500265"/>
            <a:ext cx="1066800" cy="143470"/>
          </a:xfrm>
          <a:prstGeom prst="straightConnector1">
            <a:avLst/>
          </a:prstGeom>
          <a:ln w="28575" cmpd="sng">
            <a:solidFill>
              <a:srgbClr val="A6A6A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639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048000"/>
            <a:ext cx="4572000" cy="2849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Scanner </a:t>
            </a:r>
            <a:r>
              <a:rPr lang="en-US" sz="2000" dirty="0" err="1">
                <a:latin typeface="Consolas"/>
                <a:cs typeface="Consolas"/>
              </a:rPr>
              <a:t>numberScanner</a:t>
            </a:r>
            <a:r>
              <a:rPr lang="en-US" sz="2000" dirty="0">
                <a:latin typeface="Consolas"/>
                <a:cs typeface="Consolas"/>
              </a:rPr>
              <a:t> = new Scanner(</a:t>
            </a:r>
            <a:r>
              <a:rPr lang="en-US" sz="2000" dirty="0" err="1">
                <a:latin typeface="Consolas"/>
                <a:cs typeface="Consolas"/>
              </a:rPr>
              <a:t>System.in</a:t>
            </a:r>
            <a:r>
              <a:rPr lang="en-US" sz="2000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("Enter today's temperature in F");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double temp = </a:t>
            </a:r>
            <a:r>
              <a:rPr lang="en-US" sz="2000" dirty="0" err="1">
                <a:latin typeface="Consolas"/>
                <a:cs typeface="Consolas"/>
              </a:rPr>
              <a:t>numberScanner.nextDouble</a:t>
            </a:r>
            <a:r>
              <a:rPr lang="en-US" sz="20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if (temp &gt; 32)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("It's above freezing");</a:t>
            </a:r>
          </a:p>
          <a:p>
            <a:pPr marL="0" indent="0">
              <a:buNone/>
            </a:pPr>
            <a:r>
              <a:rPr lang="da-DK" sz="2000" dirty="0">
                <a:latin typeface="Consolas"/>
                <a:cs typeface="Consolas"/>
              </a:rPr>
              <a:t>} </a:t>
            </a:r>
            <a:r>
              <a:rPr lang="da-DK" sz="2000" dirty="0" err="1">
                <a:latin typeface="Consolas"/>
                <a:cs typeface="Consolas"/>
              </a:rPr>
              <a:t>else</a:t>
            </a:r>
            <a:r>
              <a:rPr lang="da-DK" sz="20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da-DK" sz="2000" dirty="0">
                <a:latin typeface="Consolas"/>
                <a:cs typeface="Consolas"/>
              </a:rPr>
              <a:t>	</a:t>
            </a:r>
            <a:r>
              <a:rPr lang="da-DK" sz="2000" dirty="0" err="1">
                <a:latin typeface="Consolas"/>
                <a:cs typeface="Consolas"/>
              </a:rPr>
              <a:t>System.out.println</a:t>
            </a:r>
            <a:r>
              <a:rPr lang="da-DK" sz="2000" dirty="0">
                <a:latin typeface="Consolas"/>
                <a:cs typeface="Consolas"/>
              </a:rPr>
              <a:t>("</a:t>
            </a:r>
            <a:r>
              <a:rPr lang="da-DK" sz="2000" dirty="0" err="1">
                <a:latin typeface="Consolas"/>
                <a:cs typeface="Consolas"/>
              </a:rPr>
              <a:t>It's</a:t>
            </a:r>
            <a:r>
              <a:rPr lang="da-DK" sz="2000" dirty="0">
                <a:latin typeface="Consolas"/>
                <a:cs typeface="Consolas"/>
              </a:rPr>
              <a:t> </a:t>
            </a:r>
            <a:r>
              <a:rPr lang="da-DK" sz="2000" dirty="0" err="1">
                <a:latin typeface="Consolas"/>
                <a:cs typeface="Consolas"/>
              </a:rPr>
              <a:t>below</a:t>
            </a:r>
            <a:r>
              <a:rPr lang="da-DK" sz="2000" dirty="0">
                <a:latin typeface="Consolas"/>
                <a:cs typeface="Consolas"/>
              </a:rPr>
              <a:t> </a:t>
            </a:r>
            <a:r>
              <a:rPr lang="da-DK" sz="2000" dirty="0" err="1">
                <a:latin typeface="Consolas"/>
                <a:cs typeface="Consolas"/>
              </a:rPr>
              <a:t>freezing</a:t>
            </a:r>
            <a:r>
              <a:rPr lang="da-DK" sz="2000" dirty="0">
                <a:latin typeface="Consolas"/>
                <a:cs typeface="Consolas"/>
              </a:rPr>
              <a:t>");</a:t>
            </a:r>
          </a:p>
          <a:p>
            <a:pPr marL="0" indent="0">
              <a:buNone/>
            </a:pPr>
            <a:r>
              <a:rPr lang="da-DK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da-DK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da-DK" sz="2000" dirty="0">
                <a:latin typeface="Consolas"/>
                <a:cs typeface="Consolas"/>
              </a:rPr>
              <a:t>//</a:t>
            </a:r>
            <a:r>
              <a:rPr lang="da-DK" sz="2000" dirty="0" err="1">
                <a:latin typeface="Consolas"/>
                <a:cs typeface="Consolas"/>
              </a:rPr>
              <a:t>Indentation</a:t>
            </a:r>
            <a:r>
              <a:rPr lang="da-DK" sz="2000" dirty="0">
                <a:latin typeface="Consolas"/>
                <a:cs typeface="Consolas"/>
              </a:rPr>
              <a:t> is </a:t>
            </a:r>
            <a:r>
              <a:rPr lang="da-DK" sz="2000" dirty="0" err="1">
                <a:latin typeface="Consolas"/>
                <a:cs typeface="Consolas"/>
              </a:rPr>
              <a:t>optional</a:t>
            </a:r>
            <a:r>
              <a:rPr lang="da-DK" sz="2000" dirty="0">
                <a:latin typeface="Consolas"/>
                <a:cs typeface="Consolas"/>
              </a:rPr>
              <a:t> but </a:t>
            </a:r>
            <a:r>
              <a:rPr lang="da-DK" sz="2000" dirty="0" err="1">
                <a:latin typeface="Consolas"/>
                <a:cs typeface="Consolas"/>
              </a:rPr>
              <a:t>strongly</a:t>
            </a:r>
            <a:r>
              <a:rPr lang="da-DK" sz="2000" dirty="0">
                <a:latin typeface="Consolas"/>
                <a:cs typeface="Consolas"/>
              </a:rPr>
              <a:t> </a:t>
            </a:r>
            <a:r>
              <a:rPr lang="da-DK" sz="2000" dirty="0" err="1">
                <a:latin typeface="Consolas"/>
                <a:cs typeface="Consolas"/>
              </a:rPr>
              <a:t>suggested</a:t>
            </a:r>
            <a:endParaRPr lang="da-DK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da-DK" sz="2000" dirty="0">
                <a:latin typeface="Consolas"/>
                <a:cs typeface="Consolas"/>
              </a:rPr>
              <a:t>//</a:t>
            </a:r>
            <a:r>
              <a:rPr lang="da-DK" sz="2000" dirty="0" err="1">
                <a:latin typeface="Consolas"/>
                <a:cs typeface="Consolas"/>
              </a:rPr>
              <a:t>It's</a:t>
            </a:r>
            <a:r>
              <a:rPr lang="da-DK" sz="2000" dirty="0">
                <a:latin typeface="Consolas"/>
                <a:cs typeface="Consolas"/>
              </a:rPr>
              <a:t> a standard </a:t>
            </a:r>
            <a:r>
              <a:rPr lang="da-DK" sz="2000" dirty="0" err="1">
                <a:latin typeface="Consolas"/>
                <a:cs typeface="Consolas"/>
              </a:rPr>
              <a:t>convention</a:t>
            </a:r>
            <a:r>
              <a:rPr lang="da-DK" sz="2000" dirty="0">
                <a:latin typeface="Consolas"/>
                <a:cs typeface="Consolas"/>
              </a:rPr>
              <a:t> and </a:t>
            </a:r>
            <a:r>
              <a:rPr lang="da-DK" sz="2000" dirty="0" err="1">
                <a:latin typeface="Consolas"/>
                <a:cs typeface="Consolas"/>
              </a:rPr>
              <a:t>helps</a:t>
            </a:r>
            <a:r>
              <a:rPr lang="da-DK" sz="2000" dirty="0">
                <a:latin typeface="Consolas"/>
                <a:cs typeface="Consolas"/>
              </a:rPr>
              <a:t> </a:t>
            </a:r>
            <a:r>
              <a:rPr lang="da-DK" sz="2000" dirty="0" err="1">
                <a:latin typeface="Consolas"/>
                <a:cs typeface="Consolas"/>
              </a:rPr>
              <a:t>readability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3886200" cy="1143000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dirty="0"/>
              <a:t>if -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676400"/>
            <a:ext cx="874139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93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if -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4" y="1447800"/>
            <a:ext cx="887880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1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your miles to MCTC program </a:t>
            </a:r>
          </a:p>
          <a:p>
            <a:r>
              <a:rPr lang="en-US" dirty="0"/>
              <a:t>Once the user has typed in their response, display "you live more than 10 miles from MCTC" if they live more than 10 miles away</a:t>
            </a:r>
          </a:p>
          <a:p>
            <a:r>
              <a:rPr lang="en-US" dirty="0"/>
              <a:t>And, display "you live less than 10 miles from MCTC" if they live less than 10 miles away</a:t>
            </a:r>
          </a:p>
          <a:p>
            <a:r>
              <a:rPr lang="en-US" dirty="0"/>
              <a:t>Use the if-else syntax </a:t>
            </a:r>
          </a:p>
        </p:txBody>
      </p:sp>
    </p:spTree>
    <p:extLst>
      <p:ext uri="{BB962C8B-B14F-4D97-AF65-F5344CB8AC3E}">
        <p14:creationId xmlns:p14="http://schemas.microsoft.com/office/powerpoint/2010/main" val="424401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6413500" cy="287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Comparing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sz="2800" dirty="0"/>
              <a:t>Use == to compare </a:t>
            </a:r>
            <a:r>
              <a:rPr lang="en-US" sz="2800" dirty="0" err="1"/>
              <a:t>int</a:t>
            </a:r>
            <a:r>
              <a:rPr lang="en-US" sz="2800" dirty="0"/>
              <a:t>, double, </a:t>
            </a:r>
            <a:r>
              <a:rPr lang="en-US" sz="2800" dirty="0" err="1"/>
              <a:t>boolean</a:t>
            </a:r>
            <a:r>
              <a:rPr lang="en-US" sz="2800" dirty="0"/>
              <a:t>, and other primitive type values </a:t>
            </a:r>
          </a:p>
          <a:p>
            <a:r>
              <a:rPr lang="en-US" sz="2800" dirty="0"/>
              <a:t>BUT Strings are objects, and == doesn't work as you might expect</a:t>
            </a:r>
          </a:p>
          <a:p>
            <a:r>
              <a:rPr lang="en-US" sz="2800" dirty="0"/>
              <a:t>Look at the output from this code. What's wrong? Why?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5791200"/>
            <a:ext cx="3454400" cy="977900"/>
          </a:xfrm>
          <a:prstGeom prst="rect">
            <a:avLst/>
          </a:prstGeom>
          <a:ln w="38100" cmpd="sng">
            <a:solidFill>
              <a:srgbClr val="A6A6A6"/>
            </a:solidFill>
          </a:ln>
        </p:spPr>
      </p:pic>
    </p:spTree>
    <p:extLst>
      <p:ext uri="{BB962C8B-B14F-4D97-AF65-F5344CB8AC3E}">
        <p14:creationId xmlns:p14="http://schemas.microsoft.com/office/powerpoint/2010/main" val="4281553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524000"/>
            <a:ext cx="8522285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Strings Correctly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3200" y="5105400"/>
            <a:ext cx="2193989" cy="92333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.equals() method gives the expected result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029200" y="3581400"/>
            <a:ext cx="1981200" cy="1447800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5867400"/>
            <a:ext cx="3263900" cy="736600"/>
          </a:xfrm>
          <a:prstGeom prst="rect">
            <a:avLst/>
          </a:prstGeom>
          <a:ln w="38100" cmpd="sng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316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Comparing Strings with .equals()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8229600" cy="1384995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.equals() method test for the exact same characters in two Strings. </a:t>
            </a:r>
          </a:p>
          <a:p>
            <a:r>
              <a:rPr lang="en-US" sz="2800" dirty="0"/>
              <a:t>.equals() is case sensitive. "A" is not the same as "a"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926794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Numeric variables: </a:t>
            </a:r>
            <a:r>
              <a:rPr lang="en-US" sz="3600" dirty="0" err="1"/>
              <a:t>int</a:t>
            </a:r>
            <a:r>
              <a:rPr lang="en-US" sz="3600" dirty="0"/>
              <a:t> and double</a:t>
            </a:r>
          </a:p>
        </p:txBody>
      </p:sp>
      <p:pic>
        <p:nvPicPr>
          <p:cNvPr id="4" name="Content Placeholder 3" descr="Screen Shot 2016-01-04 at 2.40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52" r="-20752"/>
          <a:stretch>
            <a:fillRect/>
          </a:stretch>
        </p:blipFill>
        <p:spPr>
          <a:xfrm>
            <a:off x="-1219200" y="838200"/>
            <a:ext cx="10204174" cy="5867400"/>
          </a:xfrm>
        </p:spPr>
      </p:pic>
      <p:sp>
        <p:nvSpPr>
          <p:cNvPr id="3" name="TextBox 2"/>
          <p:cNvSpPr txBox="1"/>
          <p:nvPr/>
        </p:nvSpPr>
        <p:spPr>
          <a:xfrm>
            <a:off x="5486400" y="1143000"/>
            <a:ext cx="2978537" cy="430887"/>
          </a:xfrm>
          <a:prstGeom prst="rect">
            <a:avLst/>
          </a:prstGeom>
          <a:solidFill>
            <a:srgbClr val="F4F4F4"/>
          </a:solidFill>
          <a:ln>
            <a:solidFill>
              <a:srgbClr val="A6A6A6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err="1"/>
              <a:t>int</a:t>
            </a:r>
            <a:r>
              <a:rPr lang="en-US" sz="2200" dirty="0"/>
              <a:t> is for whole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0" y="3886200"/>
            <a:ext cx="3657600" cy="1107996"/>
          </a:xfrm>
          <a:prstGeom prst="rect">
            <a:avLst/>
          </a:prstGeom>
          <a:solidFill>
            <a:srgbClr val="F4F4F4"/>
          </a:solidFill>
          <a:ln>
            <a:solidFill>
              <a:srgbClr val="A6A6A6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double is for whole numbers or numbers with decimal places</a:t>
            </a:r>
          </a:p>
        </p:txBody>
      </p:sp>
    </p:spTree>
    <p:extLst>
      <p:ext uri="{BB962C8B-B14F-4D97-AF65-F5344CB8AC3E}">
        <p14:creationId xmlns:p14="http://schemas.microsoft.com/office/powerpoint/2010/main" val="191290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Comparing 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>
            <a:normAutofit/>
          </a:bodyPr>
          <a:lstStyle/>
          <a:p>
            <a:r>
              <a:rPr lang="en-US" sz="2800" dirty="0"/>
              <a:t>There is also an .</a:t>
            </a:r>
            <a:r>
              <a:rPr lang="en-US" sz="2800"/>
              <a:t>equalsIgnoreCase</a:t>
            </a:r>
            <a:r>
              <a:rPr lang="en-US" sz="2800" dirty="0"/>
              <a:t>() method if you don't care about case in the comparison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3513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611889"/>
            <a:ext cx="3708400" cy="1231900"/>
          </a:xfrm>
          <a:prstGeom prst="rect">
            <a:avLst/>
          </a:prstGeom>
          <a:ln w="38100" cmpd="sng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6859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Java String Library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Lots of library methods, you should get familiar with them</a:t>
            </a:r>
          </a:p>
          <a:p>
            <a:r>
              <a:rPr lang="en-US" sz="2400" dirty="0">
                <a:hlinkClick r:id="rId2"/>
              </a:rPr>
              <a:t>https://docs.oracle.com/en/java/javase/11/docs/api/java.base/java/lang/String.html</a:t>
            </a:r>
            <a:r>
              <a:rPr lang="en-US" sz="24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14625"/>
            <a:ext cx="5956300" cy="4343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19800" y="4191000"/>
            <a:ext cx="2175965" cy="1477328"/>
          </a:xfrm>
          <a:prstGeom prst="rect">
            <a:avLst/>
          </a:prstGeom>
          <a:solidFill>
            <a:srgbClr val="F4F4F4"/>
          </a:solidFill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See full file in the code example repository</a:t>
            </a:r>
          </a:p>
          <a:p>
            <a:r>
              <a:rPr lang="en-US" dirty="0">
                <a:hlinkClick r:id="rId4"/>
              </a:rPr>
              <a:t>https://git.io/fhs1D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735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Conditions; String Library Methods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10" y="2073164"/>
            <a:ext cx="8255595" cy="24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18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if - else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if you have several different things you might want to do, based on the value of the variable you are comparing? </a:t>
            </a:r>
          </a:p>
          <a:p>
            <a:r>
              <a:rPr lang="en-US" dirty="0"/>
              <a:t>You can add </a:t>
            </a:r>
            <a:r>
              <a:rPr lang="en-US" b="1" dirty="0"/>
              <a:t>else if</a:t>
            </a:r>
            <a:r>
              <a:rPr lang="en-US" dirty="0"/>
              <a:t> statements if you have 3 or more possible things that could happen</a:t>
            </a:r>
          </a:p>
          <a:p>
            <a:r>
              <a:rPr lang="en-US" dirty="0"/>
              <a:t>Each else if statement needs a condition to test</a:t>
            </a:r>
          </a:p>
          <a:p>
            <a:r>
              <a:rPr lang="en-US" dirty="0"/>
              <a:t>The else statement never needs a condition – the else code only runs if the </a:t>
            </a:r>
            <a:r>
              <a:rPr lang="en-US" b="1" dirty="0"/>
              <a:t>if</a:t>
            </a:r>
            <a:r>
              <a:rPr lang="en-US" dirty="0"/>
              <a:t> and all the </a:t>
            </a:r>
            <a:r>
              <a:rPr lang="en-US" b="1" dirty="0"/>
              <a:t>else if</a:t>
            </a:r>
            <a:r>
              <a:rPr lang="en-US" dirty="0"/>
              <a:t> conditions are false</a:t>
            </a:r>
          </a:p>
        </p:txBody>
      </p:sp>
    </p:spTree>
    <p:extLst>
      <p:ext uri="{BB962C8B-B14F-4D97-AF65-F5344CB8AC3E}">
        <p14:creationId xmlns:p14="http://schemas.microsoft.com/office/powerpoint/2010/main" val="988913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6001"/>
            <a:ext cx="4572000" cy="984599"/>
          </a:xfrm>
          <a:solidFill>
            <a:srgbClr val="FFFFFF"/>
          </a:solidFill>
          <a:ln w="28575" cmpd="sng">
            <a:solidFill>
              <a:srgbClr val="A6A6A6"/>
            </a:solidFill>
          </a:ln>
        </p:spPr>
        <p:txBody>
          <a:bodyPr/>
          <a:lstStyle/>
          <a:p>
            <a:r>
              <a:rPr lang="en-US" dirty="0"/>
              <a:t>if; else if; else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80872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4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52400"/>
            <a:ext cx="4343400" cy="990600"/>
          </a:xfrm>
          <a:solidFill>
            <a:schemeClr val="bg1"/>
          </a:solidFill>
          <a:ln w="38100" cmpd="sng">
            <a:noFill/>
          </a:ln>
        </p:spPr>
        <p:txBody>
          <a:bodyPr>
            <a:normAutofit/>
          </a:bodyPr>
          <a:lstStyle/>
          <a:p>
            <a:r>
              <a:rPr lang="en-US" dirty="0"/>
              <a:t>if – else if - else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763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as many else if statements as you need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57400"/>
            <a:ext cx="7677461" cy="46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1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Start with your miles to MCTC program </a:t>
            </a:r>
          </a:p>
          <a:p>
            <a:r>
              <a:rPr lang="en-US" dirty="0"/>
              <a:t>Once the user has typed in their response, display "you live more than 10 miles from MCTC" if they live more than 10 miles away</a:t>
            </a:r>
          </a:p>
          <a:p>
            <a:r>
              <a:rPr lang="en-US" dirty="0"/>
              <a:t>And, display "you live exactly 10 miles from MCTC" if they live exactly 10 miles away </a:t>
            </a:r>
          </a:p>
          <a:p>
            <a:r>
              <a:rPr lang="en-US" dirty="0"/>
              <a:t>And, display "you live less than 10 miles from MCTC" if they live less than 10 miles away</a:t>
            </a:r>
          </a:p>
          <a:p>
            <a:endParaRPr lang="en-US" dirty="0"/>
          </a:p>
          <a:p>
            <a:r>
              <a:rPr lang="en-US" dirty="0"/>
              <a:t>Use if – else if – else statements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93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boolean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boolean</a:t>
            </a:r>
            <a:r>
              <a:rPr lang="en-US" dirty="0"/>
              <a:t> is a primitive type that stores either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</a:p>
          <a:p>
            <a:r>
              <a:rPr lang="en-US" dirty="0"/>
              <a:t>Can use the </a:t>
            </a:r>
            <a:r>
              <a:rPr lang="en-US" dirty="0" err="1"/>
              <a:t>boolean</a:t>
            </a:r>
            <a:r>
              <a:rPr lang="en-US" dirty="0"/>
              <a:t> values </a:t>
            </a:r>
            <a:r>
              <a:rPr lang="en-US" b="1" dirty="0"/>
              <a:t>true</a:t>
            </a:r>
            <a:r>
              <a:rPr lang="en-US" dirty="0"/>
              <a:t> and </a:t>
            </a:r>
            <a:r>
              <a:rPr lang="en-US" b="1" dirty="0"/>
              <a:t>false</a:t>
            </a:r>
            <a:r>
              <a:rPr lang="en-US" dirty="0"/>
              <a:t> in expressions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easyMode</a:t>
            </a:r>
            <a:r>
              <a:rPr lang="en-US" sz="2400" dirty="0">
                <a:latin typeface="Consolas"/>
                <a:cs typeface="Consolas"/>
              </a:rPr>
              <a:t> = true;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if (</a:t>
            </a:r>
            <a:r>
              <a:rPr lang="en-US" sz="2400" dirty="0" err="1">
                <a:latin typeface="Consolas"/>
                <a:cs typeface="Consolas"/>
              </a:rPr>
              <a:t>easyMode</a:t>
            </a:r>
            <a:r>
              <a:rPr lang="en-US" sz="2400" dirty="0">
                <a:latin typeface="Consolas"/>
                <a:cs typeface="Consolas"/>
              </a:rPr>
              <a:t> == true)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System.out.println</a:t>
            </a:r>
            <a:r>
              <a:rPr lang="en-US" sz="2400" dirty="0">
                <a:latin typeface="Consolas"/>
                <a:cs typeface="Consolas"/>
              </a:rPr>
              <a:t>("Here's a hint...");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// Or more simply, just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if (</a:t>
            </a:r>
            <a:r>
              <a:rPr lang="en-US" sz="2400" dirty="0" err="1">
                <a:latin typeface="Consolas"/>
                <a:cs typeface="Consolas"/>
              </a:rPr>
              <a:t>easyMode</a:t>
            </a:r>
            <a:r>
              <a:rPr lang="en-US" sz="24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System.out.println</a:t>
            </a:r>
            <a:r>
              <a:rPr lang="en-US" sz="2400" dirty="0">
                <a:latin typeface="Consolas"/>
                <a:cs typeface="Consolas"/>
              </a:rPr>
              <a:t>("Here's a hint...");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508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876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cs typeface="Consolas"/>
              </a:rPr>
              <a:t>Can use the values </a:t>
            </a:r>
            <a:r>
              <a:rPr lang="en-US" b="1" dirty="0">
                <a:cs typeface="Consolas"/>
              </a:rPr>
              <a:t>true </a:t>
            </a:r>
            <a:r>
              <a:rPr lang="en-US" dirty="0">
                <a:cs typeface="Consolas"/>
              </a:rPr>
              <a:t>and </a:t>
            </a:r>
            <a:r>
              <a:rPr lang="en-US" b="1" dirty="0">
                <a:cs typeface="Consolas"/>
              </a:rPr>
              <a:t>false</a:t>
            </a:r>
            <a:r>
              <a:rPr lang="en-US" dirty="0">
                <a:cs typeface="Consolas"/>
              </a:rPr>
              <a:t> in comparisons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String sentence = "I'm a sentence";</a:t>
            </a:r>
          </a:p>
          <a:p>
            <a:pPr marL="0" indent="0">
              <a:buNone/>
            </a:pPr>
            <a:endParaRPr lang="en-US" sz="29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if (</a:t>
            </a:r>
            <a:r>
              <a:rPr lang="en-US" sz="2900" dirty="0" err="1">
                <a:latin typeface="Consolas"/>
                <a:cs typeface="Consolas"/>
              </a:rPr>
              <a:t>sentence.endsWith</a:t>
            </a:r>
            <a:r>
              <a:rPr lang="en-US" sz="2900" dirty="0">
                <a:latin typeface="Consolas"/>
                <a:cs typeface="Consolas"/>
              </a:rPr>
              <a:t>(".") == false) {</a:t>
            </a: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	</a:t>
            </a:r>
            <a:r>
              <a:rPr lang="en-US" sz="2900" dirty="0" err="1">
                <a:latin typeface="Consolas"/>
                <a:cs typeface="Consolas"/>
              </a:rPr>
              <a:t>System.out.println</a:t>
            </a:r>
            <a:r>
              <a:rPr lang="en-US" sz="2900" dirty="0">
                <a:latin typeface="Consolas"/>
                <a:cs typeface="Consolas"/>
              </a:rPr>
              <a:t>("A sentence should end with a . "); </a:t>
            </a: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9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// Alternatively, use ! </a:t>
            </a: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// The ! reverses the truth of an expression</a:t>
            </a:r>
          </a:p>
          <a:p>
            <a:pPr marL="0" indent="0">
              <a:buNone/>
            </a:pPr>
            <a:endParaRPr lang="en-US" sz="29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if (! </a:t>
            </a:r>
            <a:r>
              <a:rPr lang="en-US" sz="2900" dirty="0" err="1">
                <a:latin typeface="Consolas"/>
                <a:cs typeface="Consolas"/>
              </a:rPr>
              <a:t>sentence.endsWith</a:t>
            </a:r>
            <a:r>
              <a:rPr lang="en-US" sz="2900" dirty="0">
                <a:latin typeface="Consolas"/>
                <a:cs typeface="Consolas"/>
              </a:rPr>
              <a:t>(".")) {</a:t>
            </a: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	</a:t>
            </a:r>
            <a:r>
              <a:rPr lang="en-US" sz="2900" dirty="0" err="1">
                <a:latin typeface="Consolas"/>
                <a:cs typeface="Consolas"/>
              </a:rPr>
              <a:t>System.out.println</a:t>
            </a:r>
            <a:r>
              <a:rPr lang="en-US" sz="2900" dirty="0">
                <a:latin typeface="Consolas"/>
                <a:cs typeface="Consolas"/>
              </a:rPr>
              <a:t>("A sentence should end with a . "); </a:t>
            </a:r>
          </a:p>
          <a:p>
            <a:pPr marL="0" indent="0">
              <a:buNone/>
            </a:pPr>
            <a:r>
              <a:rPr lang="en-US" sz="29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8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The symbol &amp;&amp; is used for testing if one condition AND another condition are both true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if ( temp &gt; 70 &amp;&amp; rain == 0 )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("Warm and no rain - a nice day!");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2645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Primitive Variable Types: Booleans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</a:t>
            </a:r>
            <a:r>
              <a:rPr lang="en-US" b="1" dirty="0"/>
              <a:t> </a:t>
            </a:r>
            <a:r>
              <a:rPr lang="en-US" b="1" dirty="0" err="1"/>
              <a:t>boolean</a:t>
            </a:r>
            <a:r>
              <a:rPr lang="en-US" b="1" dirty="0"/>
              <a:t> </a:t>
            </a:r>
            <a:r>
              <a:rPr lang="en-US" dirty="0"/>
              <a:t>variable can store one of two values: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</a:p>
          <a:p>
            <a:r>
              <a:rPr lang="en-US" dirty="0"/>
              <a:t>Useful in conditional statements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allDone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easyMode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allDone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("Great!");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95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The symbols || are used for testing if one condition OR another condition OR both are true 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// test if the weather is really cold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// or the </a:t>
            </a:r>
            <a:r>
              <a:rPr lang="en-US" sz="2000" dirty="0" err="1">
                <a:latin typeface="Consolas"/>
                <a:cs typeface="Consolas"/>
              </a:rPr>
              <a:t>windchill</a:t>
            </a:r>
            <a:r>
              <a:rPr lang="en-US" sz="2000" dirty="0">
                <a:latin typeface="Consolas"/>
                <a:cs typeface="Consolas"/>
              </a:rPr>
              <a:t> is -30 or both...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if (temp &lt; 20 || </a:t>
            </a:r>
            <a:r>
              <a:rPr lang="en-US" sz="2000" dirty="0" err="1">
                <a:latin typeface="Consolas"/>
                <a:cs typeface="Consolas"/>
              </a:rPr>
              <a:t>windchill</a:t>
            </a:r>
            <a:r>
              <a:rPr lang="en-US" sz="2000" dirty="0">
                <a:latin typeface="Consolas"/>
                <a:cs typeface="Consolas"/>
              </a:rPr>
              <a:t> &lt; -30)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System.out.println</a:t>
            </a:r>
            <a:r>
              <a:rPr lang="en-US" sz="2000" dirty="0">
                <a:latin typeface="Consolas"/>
                <a:cs typeface="Consolas"/>
              </a:rPr>
              <a:t>("</a:t>
            </a:r>
            <a:r>
              <a:rPr lang="en-US" sz="2000" dirty="0" err="1">
                <a:latin typeface="Consolas"/>
                <a:cs typeface="Consolas"/>
              </a:rPr>
              <a:t>Brrr</a:t>
            </a:r>
            <a:r>
              <a:rPr lang="en-US" sz="2000" dirty="0">
                <a:latin typeface="Consolas"/>
                <a:cs typeface="Consolas"/>
              </a:rPr>
              <a:t>, stay inside");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5369215"/>
            <a:ext cx="4343400" cy="147732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&amp;&amp; and || are also used in other languages, such as C and C++ and C#</a:t>
            </a:r>
          </a:p>
          <a:p>
            <a:endParaRPr lang="en-US" dirty="0"/>
          </a:p>
          <a:p>
            <a:r>
              <a:rPr lang="en-US" dirty="0"/>
              <a:t>| is the pipe character, it's usually the shift character for your backslash key </a:t>
            </a:r>
          </a:p>
        </p:txBody>
      </p:sp>
    </p:spTree>
    <p:extLst>
      <p:ext uri="{BB962C8B-B14F-4D97-AF65-F5344CB8AC3E}">
        <p14:creationId xmlns:p14="http://schemas.microsoft.com/office/powerpoint/2010/main" val="929943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867400"/>
            <a:ext cx="8229600" cy="129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Not the complete or exact requirements for being a blood donor – </a:t>
            </a:r>
            <a:r>
              <a:rPr lang="en-US" sz="2000" dirty="0">
                <a:hlinkClick r:id="rId2"/>
              </a:rPr>
              <a:t>http://www.bloodcenters.org/blood-donation/am-i-eligible/</a:t>
            </a:r>
            <a:r>
              <a:rPr lang="en-US" sz="2000" dirty="0"/>
              <a:t> -  obviously this program could be refined!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54" y="609600"/>
            <a:ext cx="7676546" cy="5016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629400" y="228600"/>
            <a:ext cx="2209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&amp;&amp;</a:t>
            </a:r>
          </a:p>
        </p:txBody>
      </p:sp>
    </p:spTree>
    <p:extLst>
      <p:ext uri="{BB962C8B-B14F-4D97-AF65-F5344CB8AC3E}">
        <p14:creationId xmlns:p14="http://schemas.microsoft.com/office/powerpoint/2010/main" val="1155372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67FEC-794F-D643-ADAD-A1C9BDAF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&amp;&amp;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ADF3-48BF-B84F-ABB5-407E94CAE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 check more than two things</a:t>
            </a:r>
          </a:p>
          <a:p>
            <a:r>
              <a:rPr lang="en-US" sz="2800" dirty="0"/>
              <a:t>For example, to take ITEC 1310 Microcomputer Maintenance, you must first complete all of ITEC 1100, ITEC 1100 AND ITEC 1250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3957A-88AB-3F4D-AFB9-C74AFAC4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78"/>
            <a:ext cx="9144000" cy="21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19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BC58-F86C-D149-828A-E349F998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&amp;&amp;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DD52-6360-AC44-93A7-52A736D15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combine anything that evaluates to true or false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6CDBB-6322-9A49-979D-F60DF1F2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048000"/>
            <a:ext cx="87630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6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 ||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3480F-C238-034D-9B47-B43E76D6C776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Checking pre-requisites</a:t>
            </a:r>
          </a:p>
          <a:p>
            <a:r>
              <a:rPr lang="en-US" dirty="0"/>
              <a:t>Can you take Android app development? </a:t>
            </a:r>
          </a:p>
          <a:p>
            <a:r>
              <a:rPr lang="en-US" dirty="0"/>
              <a:t>The pre-requisite for this class is completing either C# or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A3843-4E0D-B44B-8E0C-0BCFDA67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31" y="4168331"/>
            <a:ext cx="9144000" cy="19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3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CBFC-4963-3A4E-AB31-41EAEDCD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travel to school?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A73BE-D429-6C42-89D8-E03AB8B2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7797800" cy="5181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152A1-5D2E-B646-816B-5EEDE42C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981200"/>
            <a:ext cx="3276600" cy="144780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en-US" dirty="0"/>
              <a:t>There's usually more than one way to write an if statement </a:t>
            </a:r>
          </a:p>
          <a:p>
            <a:r>
              <a:rPr lang="en-US" dirty="0"/>
              <a:t>Do you prefer the OR or the AND version?</a:t>
            </a:r>
          </a:p>
        </p:txBody>
      </p:sp>
    </p:spTree>
    <p:extLst>
      <p:ext uri="{BB962C8B-B14F-4D97-AF65-F5344CB8AC3E}">
        <p14:creationId xmlns:p14="http://schemas.microsoft.com/office/powerpoint/2010/main" val="1544841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9391-636C-124D-86B4-9B1B36C2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 of AND and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3CDF-81F5-1947-BB53-734BCE67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560"/>
            <a:ext cx="8229600" cy="5272440"/>
          </a:xfrm>
          <a:noFill/>
        </p:spPr>
        <p:txBody>
          <a:bodyPr>
            <a:normAutofit fontScale="85000" lnSpcReduction="10000"/>
          </a:bodyPr>
          <a:lstStyle/>
          <a:p>
            <a:r>
              <a:rPr lang="en-US" dirty="0"/>
              <a:t>Take care when combining AND and OR</a:t>
            </a:r>
          </a:p>
          <a:p>
            <a:r>
              <a:rPr lang="en-US" dirty="0"/>
              <a:t>Know that Java evaluates statements from left to right</a:t>
            </a:r>
          </a:p>
          <a:p>
            <a:r>
              <a:rPr lang="en-US" dirty="0"/>
              <a:t>And in an OR statement, if the first thing is true, the whole condition is true, so there's no need to evaluate the second thing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hasTakenCSharp</a:t>
            </a:r>
            <a:r>
              <a:rPr lang="en-US" dirty="0"/>
              <a:t> is true, there's no need to check </a:t>
            </a:r>
            <a:r>
              <a:rPr lang="en-US" dirty="0" err="1"/>
              <a:t>hasTakenJava</a:t>
            </a:r>
            <a:r>
              <a:rPr lang="en-US" dirty="0"/>
              <a:t> because the user has already met the pre-requisites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Similar for AND statements - if the first thing is false, there's no need to check the second 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C799E-C4D8-9047-9FF6-B018F6C0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51" y="4343400"/>
            <a:ext cx="6487298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6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0886-1446-AD41-BF7F-C1225E3D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AND and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724E-C61D-C84E-B2F4-D4EFF37A2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welding classes at MCTC</a:t>
            </a:r>
          </a:p>
          <a:p>
            <a:r>
              <a:rPr lang="en-US" dirty="0"/>
              <a:t>Dress safely, in either wool or cotton clothes</a:t>
            </a:r>
          </a:p>
          <a:p>
            <a:r>
              <a:rPr lang="en-US" dirty="0"/>
              <a:t>Wear closed-toe shoes</a:t>
            </a:r>
          </a:p>
          <a:p>
            <a:endParaRPr lang="en-US" dirty="0"/>
          </a:p>
          <a:p>
            <a:r>
              <a:rPr lang="en-US" dirty="0"/>
              <a:t>Let's write a program to check if a student is dressed safely</a:t>
            </a:r>
          </a:p>
        </p:txBody>
      </p:sp>
    </p:spTree>
    <p:extLst>
      <p:ext uri="{BB962C8B-B14F-4D97-AF65-F5344CB8AC3E}">
        <p14:creationId xmlns:p14="http://schemas.microsoft.com/office/powerpoint/2010/main" val="647539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E458-0CCE-0C4C-8401-1E3927D4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05EAB-198C-9940-ACFA-1EF9CE0F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436" y="1219200"/>
            <a:ext cx="8229600" cy="4525963"/>
          </a:xfrm>
        </p:spPr>
        <p:txBody>
          <a:bodyPr/>
          <a:lstStyle/>
          <a:p>
            <a:r>
              <a:rPr lang="en-US" dirty="0"/>
              <a:t>Create a new class called Welding</a:t>
            </a:r>
          </a:p>
          <a:p>
            <a:r>
              <a:rPr lang="en-US" dirty="0"/>
              <a:t>Create a main method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09093-5AFB-7242-A269-D2806A7F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7" y="2438400"/>
            <a:ext cx="807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0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6D89-D431-DB41-99F8-527E2FD4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3C963-DA32-004A-98A1-D67D989A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Let's try this. It sounds good - it reads like the description of safe clothes and shoes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and test</a:t>
            </a:r>
          </a:p>
          <a:p>
            <a:r>
              <a:rPr lang="en-US" dirty="0"/>
              <a:t>Try with </a:t>
            </a:r>
            <a:r>
              <a:rPr lang="en-US" dirty="0" err="1"/>
              <a:t>cottonClothes</a:t>
            </a:r>
            <a:r>
              <a:rPr lang="en-US" dirty="0"/>
              <a:t> = yes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closedToeShoes</a:t>
            </a:r>
            <a:r>
              <a:rPr lang="en-US" dirty="0"/>
              <a:t> = no</a:t>
            </a:r>
          </a:p>
          <a:p>
            <a:r>
              <a:rPr lang="en-US" dirty="0"/>
              <a:t>Is this correct?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CA8DB-3C7F-944D-B8EC-B8702E65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8451273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D98AE-2AF6-064F-B10D-ABE4F11D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99" y="4606925"/>
            <a:ext cx="35433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2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Gather user input from the console</a:t>
            </a:r>
          </a:p>
          <a:p>
            <a:r>
              <a:rPr lang="en-US" dirty="0"/>
              <a:t>Not quite as straightforward as Python </a:t>
            </a:r>
            <a:r>
              <a:rPr lang="en-US" dirty="0">
                <a:sym typeface="Wingdings"/>
              </a:rPr>
              <a:t>:(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We'll use a helper library called </a:t>
            </a:r>
            <a:r>
              <a:rPr lang="en-US" b="1" dirty="0">
                <a:sym typeface="Wingdings"/>
              </a:rPr>
              <a:t>input-</a:t>
            </a:r>
            <a:r>
              <a:rPr lang="en-US" b="1" dirty="0" err="1">
                <a:sym typeface="Wingdings"/>
              </a:rPr>
              <a:t>utils</a:t>
            </a:r>
            <a:endParaRPr lang="en-US" b="1" dirty="0">
              <a:sym typeface="Wingdings"/>
            </a:endParaRPr>
          </a:p>
          <a:p>
            <a:r>
              <a:rPr lang="en-US" dirty="0" err="1">
                <a:sym typeface="Wingdings"/>
              </a:rPr>
              <a:t>IntelliJ</a:t>
            </a:r>
            <a:r>
              <a:rPr lang="en-US" dirty="0">
                <a:sym typeface="Wingdings"/>
              </a:rPr>
              <a:t> can use Maven to fetch this code for us</a:t>
            </a:r>
          </a:p>
          <a:p>
            <a:r>
              <a:rPr lang="en-US" dirty="0">
                <a:sym typeface="Wingdings"/>
              </a:rPr>
              <a:t>Maven: a Java build tool and dependency management; fetch 3</a:t>
            </a:r>
            <a:r>
              <a:rPr lang="en-US" baseline="30000" dirty="0">
                <a:sym typeface="Wingdings"/>
              </a:rPr>
              <a:t>rd</a:t>
            </a:r>
            <a:r>
              <a:rPr lang="en-US" dirty="0">
                <a:sym typeface="Wingdings"/>
              </a:rPr>
              <a:t> party libraries and make them available to your project</a:t>
            </a:r>
          </a:p>
          <a:p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06386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4E09-5E1E-EE43-B8D5-E4747911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29C4-670A-E643-9A98-E5F4FCDC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evaluates left to right</a:t>
            </a:r>
          </a:p>
          <a:p>
            <a:r>
              <a:rPr lang="en-US" dirty="0"/>
              <a:t>It checks </a:t>
            </a:r>
            <a:r>
              <a:rPr lang="en-US" dirty="0" err="1"/>
              <a:t>cottonClothes</a:t>
            </a:r>
            <a:r>
              <a:rPr lang="en-US" dirty="0"/>
              <a:t>, and sees that it is followed by an OR operator  </a:t>
            </a:r>
          </a:p>
          <a:p>
            <a:r>
              <a:rPr lang="en-US" dirty="0"/>
              <a:t>So, if </a:t>
            </a:r>
            <a:r>
              <a:rPr lang="en-US" dirty="0" err="1"/>
              <a:t>cottonClothes</a:t>
            </a:r>
            <a:r>
              <a:rPr lang="en-US" dirty="0"/>
              <a:t> is true, then there is no need to check the rest of the condition. </a:t>
            </a:r>
          </a:p>
          <a:p>
            <a:pPr lvl="1"/>
            <a:r>
              <a:rPr lang="en-US" dirty="0" err="1"/>
              <a:t>closedToeShoes</a:t>
            </a:r>
            <a:r>
              <a:rPr lang="en-US" dirty="0"/>
              <a:t> is never checked</a:t>
            </a:r>
          </a:p>
          <a:p>
            <a:r>
              <a:rPr lang="en-US" dirty="0"/>
              <a:t>The if statement evaluates to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7432B-3B7E-F54D-AEED-97562D90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3" y="4953000"/>
            <a:ext cx="845127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832A-5FCD-B147-A7A5-D28B8624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 - add parenthesis to correct the order of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93B28-2BD4-E44C-A322-DD35A711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sz="2800" dirty="0"/>
              <a:t>Add parenthesis around the </a:t>
            </a:r>
            <a:r>
              <a:rPr lang="en-US" sz="2800" dirty="0" err="1"/>
              <a:t>cottonClothes</a:t>
            </a:r>
            <a:r>
              <a:rPr lang="en-US" sz="2800" dirty="0"/>
              <a:t> || </a:t>
            </a:r>
            <a:r>
              <a:rPr lang="en-US" sz="2800" dirty="0" err="1"/>
              <a:t>woolClothes</a:t>
            </a:r>
            <a:r>
              <a:rPr lang="en-US" sz="2800" dirty="0"/>
              <a:t> part of the if-statement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makes Java evaluate the whole (</a:t>
            </a:r>
            <a:r>
              <a:rPr lang="en-US" sz="2800" dirty="0" err="1"/>
              <a:t>cottonClothes</a:t>
            </a:r>
            <a:r>
              <a:rPr lang="en-US" sz="2800" dirty="0"/>
              <a:t> || </a:t>
            </a:r>
            <a:r>
              <a:rPr lang="en-US" sz="2800" dirty="0" err="1"/>
              <a:t>woolClothes</a:t>
            </a:r>
            <a:r>
              <a:rPr lang="en-US" sz="2800" dirty="0"/>
              <a:t>) part</a:t>
            </a:r>
          </a:p>
          <a:p>
            <a:r>
              <a:rPr lang="en-US" sz="2800" dirty="0"/>
              <a:t>Java sees that it's followed by an AND &amp;&amp; so it still need to check </a:t>
            </a:r>
            <a:r>
              <a:rPr lang="en-US" sz="2800" dirty="0" err="1"/>
              <a:t>closedToeShoes</a:t>
            </a:r>
            <a:r>
              <a:rPr lang="en-US" sz="2800" dirty="0"/>
              <a:t> if the first part if true</a:t>
            </a:r>
          </a:p>
          <a:p>
            <a:r>
              <a:rPr lang="en-US" sz="2800" dirty="0"/>
              <a:t>Run and test - should work correctly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602A3-366F-804D-8015-9EC5DE355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794000"/>
            <a:ext cx="78105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11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and the </a:t>
            </a:r>
            <a:r>
              <a:rPr lang="en-US" dirty="0" err="1"/>
              <a:t>Autograder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have git installed on your computer</a:t>
            </a:r>
          </a:p>
          <a:p>
            <a:r>
              <a:rPr lang="en-US" dirty="0"/>
              <a:t>You should have a GitHub account</a:t>
            </a:r>
          </a:p>
          <a:p>
            <a:endParaRPr lang="en-US" dirty="0"/>
          </a:p>
          <a:p>
            <a:r>
              <a:rPr lang="en-US" dirty="0"/>
              <a:t>GitHub is a code hosting website. You'll use it to submit your assignments and projects</a:t>
            </a:r>
          </a:p>
        </p:txBody>
      </p:sp>
    </p:spTree>
    <p:extLst>
      <p:ext uri="{BB962C8B-B14F-4D97-AF65-F5344CB8AC3E}">
        <p14:creationId xmlns:p14="http://schemas.microsoft.com/office/powerpoint/2010/main" val="1472875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525963"/>
          </a:xfrm>
        </p:spPr>
        <p:txBody>
          <a:bodyPr/>
          <a:lstStyle/>
          <a:p>
            <a:r>
              <a:rPr lang="en-US" dirty="0"/>
              <a:t>In D2L, go to Content &gt; Labs &gt; GitHub classroom lab links</a:t>
            </a:r>
          </a:p>
          <a:p>
            <a:r>
              <a:rPr lang="en-US" dirty="0"/>
              <a:t>Click on the first link, for lab 1, which is in the labs section of D2L</a:t>
            </a:r>
          </a:p>
          <a:p>
            <a:r>
              <a:rPr lang="en-US" dirty="0"/>
              <a:t>GitHub will create a new </a:t>
            </a:r>
          </a:p>
          <a:p>
            <a:pPr marL="0" indent="0">
              <a:buNone/>
            </a:pPr>
            <a:r>
              <a:rPr lang="en-US" dirty="0"/>
              <a:t>repository containing some </a:t>
            </a:r>
          </a:p>
          <a:p>
            <a:pPr marL="0" indent="0">
              <a:buNone/>
            </a:pPr>
            <a:r>
              <a:rPr lang="en-US" dirty="0"/>
              <a:t>starter code for this lab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810000"/>
            <a:ext cx="4191000" cy="28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2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 the link at the bottom of the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will look something like this, </a:t>
            </a:r>
            <a:r>
              <a:rPr lang="en-US" dirty="0">
                <a:hlinkClick r:id="rId2"/>
              </a:rPr>
              <a:t>https://github.com/mctc-itec/lab-1-if-else-YOUR_GITHUB_ID</a:t>
            </a:r>
            <a:endParaRPr lang="en-US" dirty="0"/>
          </a:p>
          <a:p>
            <a:r>
              <a:rPr lang="en-US" dirty="0"/>
              <a:t>Copy your version of this URL</a:t>
            </a:r>
          </a:p>
          <a:p>
            <a:r>
              <a:rPr lang="en-US" dirty="0"/>
              <a:t>This is a private repository, only you and I can see it</a:t>
            </a:r>
          </a:p>
          <a:p>
            <a:r>
              <a:rPr lang="en-US" dirty="0">
                <a:hlinkClick r:id="rId3"/>
              </a:rPr>
              <a:t>https://github.com/mctc-itec</a:t>
            </a:r>
            <a:r>
              <a:rPr lang="en-US" dirty="0"/>
              <a:t> has all of your lab repositories</a:t>
            </a:r>
          </a:p>
          <a:p>
            <a:r>
              <a:rPr lang="en-US" dirty="0"/>
              <a:t>Let's download it to your computer</a:t>
            </a:r>
            <a:r>
              <a:rPr lang="is-IS" dirty="0"/>
              <a:t>… IntelliJ can do it for 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8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IntelliJ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49530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 VCS menu &gt; Checkout from version control &gt; GitHub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may need to sign in to GitHub</a:t>
            </a:r>
          </a:p>
          <a:p>
            <a:r>
              <a:rPr lang="en-US" dirty="0"/>
              <a:t>Paste the link that GitHub gave you in the GitHub repository URL field</a:t>
            </a:r>
          </a:p>
          <a:p>
            <a:r>
              <a:rPr lang="en-US" dirty="0"/>
              <a:t>Parent Directory, Directory name: your choice</a:t>
            </a:r>
          </a:p>
          <a:p>
            <a:r>
              <a:rPr lang="en-US" dirty="0"/>
              <a:t>Click Clone; code should download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Sign in with your GitHub username and password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828800"/>
            <a:ext cx="4267200" cy="1386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4" y="4419600"/>
            <a:ext cx="9144000" cy="200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2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downloads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for bubble that says "Maven projects need to be imported"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Import Changes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48000"/>
            <a:ext cx="6471158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74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files,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are in grades/Lab 1 </a:t>
            </a:r>
            <a:r>
              <a:rPr lang="en-US" dirty="0" err="1"/>
              <a:t>Questions.md</a:t>
            </a:r>
            <a:endParaRPr lang="en-US" dirty="0"/>
          </a:p>
          <a:p>
            <a:r>
              <a:rPr lang="en-US" dirty="0"/>
              <a:t>Code is in </a:t>
            </a:r>
            <a:r>
              <a:rPr lang="en-US" dirty="0" err="1"/>
              <a:t>src</a:t>
            </a:r>
            <a:r>
              <a:rPr lang="en-US" dirty="0"/>
              <a:t>/main/java/week_1/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895600"/>
            <a:ext cx="44577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9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work on the first question,</a:t>
            </a:r>
          </a:p>
          <a:p>
            <a:r>
              <a:rPr lang="en-US" dirty="0"/>
              <a:t>Open Question_1_Miles_From_MCTC.java</a:t>
            </a:r>
          </a:p>
          <a:p>
            <a:endParaRPr lang="en-US" dirty="0"/>
          </a:p>
          <a:p>
            <a:r>
              <a:rPr lang="en-US" dirty="0"/>
              <a:t>Some code is already written for you</a:t>
            </a:r>
          </a:p>
          <a:p>
            <a:r>
              <a:rPr lang="en-US" dirty="0"/>
              <a:t>You'll finish the code, as marked. Look for the //TODO lines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5305042"/>
            <a:ext cx="7124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241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7375802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2514600"/>
            <a:ext cx="4038600" cy="2286001"/>
          </a:xfrm>
          <a:solidFill>
            <a:srgbClr val="FFFFFF"/>
          </a:solidFill>
          <a:ln>
            <a:solidFill>
              <a:srgbClr val="1F497D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Question_1_Miles_From_MCTC.java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 for the TODO lines, highlighted in yellow or blue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3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3347"/>
            <a:ext cx="8229600" cy="45259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Maven</a:t>
            </a:r>
            <a:r>
              <a:rPr lang="en-US" dirty="0"/>
              <a:t> as the type, Project SDK should be Java 12, click Next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09837" y="4295405"/>
            <a:ext cx="914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695E29-7B7B-FF4C-BF29-14D37480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18612"/>
            <a:ext cx="4591050" cy="405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E9321-624D-5346-9B28-F453DB9D4D5E}"/>
              </a:ext>
            </a:extLst>
          </p:cNvPr>
          <p:cNvSpPr txBox="1"/>
          <p:nvPr/>
        </p:nvSpPr>
        <p:spPr>
          <a:xfrm>
            <a:off x="914400" y="3886200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Maven here</a:t>
            </a:r>
          </a:p>
        </p:txBody>
      </p:sp>
    </p:spTree>
    <p:extLst>
      <p:ext uri="{BB962C8B-B14F-4D97-AF65-F5344CB8AC3E}">
        <p14:creationId xmlns:p14="http://schemas.microsoft.com/office/powerpoint/2010/main" val="5906550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milestoMCTC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to this method is a number of miles, held in the variable </a:t>
            </a:r>
            <a:r>
              <a:rPr lang="en-US" b="1" dirty="0"/>
              <a:t>miles</a:t>
            </a:r>
          </a:p>
          <a:p>
            <a:r>
              <a:rPr lang="en-US" dirty="0"/>
              <a:t>The output - the value returned - should be a String, describing the distance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4114800"/>
            <a:ext cx="8155781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0" y="3686293"/>
            <a:ext cx="1226455" cy="369332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input miles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6172200"/>
            <a:ext cx="5209216" cy="369332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output String. null is a special value meaning 'no data'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5791200"/>
            <a:ext cx="838200" cy="3810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5334000" y="3870959"/>
            <a:ext cx="381000" cy="32004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871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milestoMCTC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r>
              <a:rPr lang="en-US" dirty="0"/>
              <a:t>Your task is to write code inside this method so that it does the correct task</a:t>
            </a:r>
          </a:p>
          <a:p>
            <a:r>
              <a:rPr lang="en-US" dirty="0"/>
              <a:t>(Reminder: generate the appropriate String, based on the number of miles, return this String)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4114800"/>
            <a:ext cx="8155781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3810000"/>
            <a:ext cx="1226455" cy="369332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input miles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6172200"/>
            <a:ext cx="5209216" cy="369332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output string. null is a special value meaning 'no data'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38400" y="5791200"/>
            <a:ext cx="838200" cy="3810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</p:cNvCxnSpPr>
          <p:nvPr/>
        </p:nvCxnSpPr>
        <p:spPr>
          <a:xfrm flipH="1">
            <a:off x="5334000" y="3994666"/>
            <a:ext cx="609600" cy="19633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915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try this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you've written your own version, you can use that instead :)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18952"/>
            <a:ext cx="6819900" cy="33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09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/>
              <a:t>Right-click in the Java file and select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 that the output is correct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09800"/>
            <a:ext cx="4724400" cy="2598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589674"/>
            <a:ext cx="3644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4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automatic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Open test/java/week_1</a:t>
            </a:r>
          </a:p>
          <a:p>
            <a:r>
              <a:rPr lang="en-US" dirty="0"/>
              <a:t>Right-click on Question_1_TestMilesFromMCTC</a:t>
            </a:r>
          </a:p>
          <a:p>
            <a:r>
              <a:rPr lang="en-US" dirty="0"/>
              <a:t>Select Run</a:t>
            </a:r>
          </a:p>
          <a:p>
            <a:r>
              <a:rPr lang="en-US" dirty="0"/>
              <a:t>Should see a green bar</a:t>
            </a:r>
          </a:p>
          <a:p>
            <a:r>
              <a:rPr lang="en-US" dirty="0"/>
              <a:t>All 2 tests passed</a:t>
            </a:r>
          </a:p>
          <a:p>
            <a:r>
              <a:rPr lang="en-US" dirty="0"/>
              <a:t>This question is done!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4914"/>
            <a:ext cx="9144000" cy="1922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890" y="2971800"/>
            <a:ext cx="3210910" cy="17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36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for the other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question</a:t>
            </a:r>
          </a:p>
          <a:p>
            <a:r>
              <a:rPr lang="en-US" dirty="0"/>
              <a:t>Write code</a:t>
            </a:r>
          </a:p>
          <a:p>
            <a:r>
              <a:rPr lang="en-US" dirty="0"/>
              <a:t>Run and check code; fix any errors</a:t>
            </a:r>
          </a:p>
          <a:p>
            <a:r>
              <a:rPr lang="en-US" dirty="0"/>
              <a:t>Run automatic tests, make sure all pass; fix any errors</a:t>
            </a:r>
          </a:p>
          <a:p>
            <a:r>
              <a:rPr lang="en-US" dirty="0"/>
              <a:t>Write comments</a:t>
            </a:r>
          </a:p>
        </p:txBody>
      </p:sp>
    </p:spTree>
    <p:extLst>
      <p:ext uri="{BB962C8B-B14F-4D97-AF65-F5344CB8AC3E}">
        <p14:creationId xmlns:p14="http://schemas.microsoft.com/office/powerpoint/2010/main" val="2880412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00"/>
            <a:ext cx="8229600" cy="1143000"/>
          </a:xfrm>
        </p:spPr>
        <p:txBody>
          <a:bodyPr/>
          <a:lstStyle/>
          <a:p>
            <a:r>
              <a:rPr lang="en-US" dirty="0"/>
              <a:t>Failing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/>
              <a:t>Right-click and run </a:t>
            </a:r>
            <a:r>
              <a:rPr lang="en-US" dirty="0" err="1"/>
              <a:t>TestNASAAstronaught</a:t>
            </a:r>
            <a:endParaRPr lang="en-US" dirty="0"/>
          </a:p>
          <a:p>
            <a:r>
              <a:rPr lang="en-US" dirty="0"/>
              <a:t>Red bar, test fails</a:t>
            </a:r>
          </a:p>
          <a:p>
            <a:r>
              <a:rPr lang="en-US" dirty="0"/>
              <a:t>That's expected - haven't written any code yet</a:t>
            </a:r>
          </a:p>
          <a:p>
            <a:r>
              <a:rPr lang="en-US" dirty="0"/>
              <a:t>Once you've written the code for this, try tests again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6553"/>
            <a:ext cx="9144000" cy="27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15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and submitting your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 = save a snapshot of your work</a:t>
            </a:r>
          </a:p>
          <a:p>
            <a:r>
              <a:rPr lang="en-US" dirty="0"/>
              <a:t>Push = upload to your GitHub repository</a:t>
            </a:r>
          </a:p>
          <a:p>
            <a:endParaRPr lang="en-US" dirty="0"/>
          </a:p>
          <a:p>
            <a:r>
              <a:rPr lang="en-US" dirty="0"/>
              <a:t>Click the green up arrow in the </a:t>
            </a:r>
            <a:r>
              <a:rPr lang="en-US" dirty="0" err="1"/>
              <a:t>IntelliJ</a:t>
            </a:r>
            <a:r>
              <a:rPr lang="en-US" dirty="0"/>
              <a:t> menu bar</a:t>
            </a:r>
          </a:p>
          <a:p>
            <a:pPr lvl="1"/>
            <a:r>
              <a:rPr lang="en-US" dirty="0"/>
              <a:t>Or VCS menu; Git; Commit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4953000"/>
            <a:ext cx="4610826" cy="1663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324600" y="4267200"/>
            <a:ext cx="762000" cy="114300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20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52400"/>
            <a:ext cx="5715000" cy="1143000"/>
          </a:xfrm>
        </p:spPr>
        <p:txBody>
          <a:bodyPr/>
          <a:lstStyle/>
          <a:p>
            <a:r>
              <a:rPr lang="en-US" dirty="0"/>
              <a:t>Commit and Push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33400"/>
            <a:ext cx="2133600" cy="55927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Write a message in the commit message box</a:t>
            </a:r>
          </a:p>
          <a:p>
            <a:pPr marL="0" indent="0">
              <a:buNone/>
            </a:pPr>
            <a:r>
              <a:rPr lang="en-US" dirty="0"/>
              <a:t>e.g. "Finished question 1"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Hover over Commit button</a:t>
            </a:r>
          </a:p>
          <a:p>
            <a:pPr marL="0" indent="0">
              <a:buNone/>
            </a:pPr>
            <a:r>
              <a:rPr lang="en-US" dirty="0"/>
              <a:t>Select Commit and Push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68400"/>
            <a:ext cx="6308035" cy="568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7000" y="3429000"/>
            <a:ext cx="2057400" cy="609600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19200" y="5486400"/>
            <a:ext cx="5715000" cy="9144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57400" y="2667000"/>
            <a:ext cx="609600" cy="838200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897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repository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changes should be there</a:t>
            </a:r>
          </a:p>
          <a:p>
            <a:endParaRPr lang="en-US" dirty="0"/>
          </a:p>
          <a:p>
            <a:r>
              <a:rPr lang="en-US" dirty="0"/>
              <a:t>Commit and push as you work to save your changes to GitHub</a:t>
            </a:r>
          </a:p>
          <a:p>
            <a:pPr lvl="1"/>
            <a:r>
              <a:rPr lang="en-US" dirty="0"/>
              <a:t>For example, commit and push after completing each question</a:t>
            </a:r>
          </a:p>
          <a:p>
            <a:pPr lvl="1"/>
            <a:r>
              <a:rPr lang="en-US" dirty="0"/>
              <a:t>Commit and push when you take a break</a:t>
            </a:r>
          </a:p>
          <a:p>
            <a:pPr lvl="1"/>
            <a:r>
              <a:rPr lang="en-US" dirty="0"/>
              <a:t>Commit and push before leaving the lab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9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GroupID</a:t>
            </a:r>
            <a:r>
              <a:rPr lang="en-US" dirty="0"/>
              <a:t> = your name and </a:t>
            </a:r>
            <a:r>
              <a:rPr lang="en-US" dirty="0" err="1"/>
              <a:t>ArtifactID</a:t>
            </a:r>
            <a:r>
              <a:rPr lang="en-US" dirty="0"/>
              <a:t> = input</a:t>
            </a:r>
          </a:p>
          <a:p>
            <a:r>
              <a:rPr lang="en-US" dirty="0"/>
              <a:t>Specific name is not important for this project</a:t>
            </a:r>
          </a:p>
          <a:p>
            <a:r>
              <a:rPr lang="en-US" dirty="0"/>
              <a:t>Values should be all one word, no spaces</a:t>
            </a:r>
          </a:p>
          <a:p>
            <a:r>
              <a:rPr lang="en-US" dirty="0"/>
              <a:t>Click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CEAC6-3840-9846-8DAB-59F00CF2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429000"/>
            <a:ext cx="3727450" cy="32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893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We'll usually start the lab on Tuesday</a:t>
            </a:r>
          </a:p>
          <a:p>
            <a:pPr marL="0" indent="0">
              <a:buNone/>
            </a:pPr>
            <a:r>
              <a:rPr lang="en-US" dirty="0"/>
              <a:t>Keep working on it on Wednesday</a:t>
            </a:r>
          </a:p>
          <a:p>
            <a:pPr marL="0" indent="0">
              <a:buNone/>
            </a:pPr>
            <a:r>
              <a:rPr lang="en-US" dirty="0"/>
              <a:t>Finish and remaining problems before next Tuesday's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Questions? Problems? Please ask!</a:t>
            </a:r>
          </a:p>
          <a:p>
            <a:pPr marL="0" indent="0">
              <a:buNone/>
            </a:pPr>
            <a:r>
              <a:rPr lang="en-US" dirty="0"/>
              <a:t>Help out other students; figure out problems together</a:t>
            </a:r>
          </a:p>
          <a:p>
            <a:pPr marL="0" indent="0">
              <a:buNone/>
            </a:pPr>
            <a:r>
              <a:rPr lang="en-US" dirty="0"/>
              <a:t>Study groups and collaboration are encouraged!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3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8337</TotalTime>
  <Words>3433</Words>
  <Application>Microsoft Macintosh PowerPoint</Application>
  <PresentationFormat>On-screen Show (4:3)</PresentationFormat>
  <Paragraphs>531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(body)</vt:lpstr>
      <vt:lpstr>Consolas</vt:lpstr>
      <vt:lpstr>Wingdings</vt:lpstr>
      <vt:lpstr>Office Theme</vt:lpstr>
      <vt:lpstr>Java Programming</vt:lpstr>
      <vt:lpstr>Primitive Variable Types - Integers</vt:lpstr>
      <vt:lpstr>Primitive Variable Types - Doubles</vt:lpstr>
      <vt:lpstr>Object Variable Types - Strings</vt:lpstr>
      <vt:lpstr>Numeric variables: int and double</vt:lpstr>
      <vt:lpstr>Primitive Variable Types: Booleans</vt:lpstr>
      <vt:lpstr>User Input </vt:lpstr>
      <vt:lpstr>Create New Project</vt:lpstr>
      <vt:lpstr>New Project</vt:lpstr>
      <vt:lpstr>Project name</vt:lpstr>
      <vt:lpstr>Project opens, pom.xml file</vt:lpstr>
      <vt:lpstr>Examine the pom.xml </vt:lpstr>
      <vt:lpstr>PowerPoint Presentation</vt:lpstr>
      <vt:lpstr>Paste the text from the previous page into your pom.xml  Your pom.xml file should look like this</vt:lpstr>
      <vt:lpstr>Import changes</vt:lpstr>
      <vt:lpstr>Create Java File</vt:lpstr>
      <vt:lpstr>Type this code</vt:lpstr>
      <vt:lpstr>Adding stringInput to this class</vt:lpstr>
      <vt:lpstr>Main.java</vt:lpstr>
      <vt:lpstr>Run and test</vt:lpstr>
      <vt:lpstr>InputUtils method examples</vt:lpstr>
      <vt:lpstr>Get some number input</vt:lpstr>
      <vt:lpstr>Run and test</vt:lpstr>
      <vt:lpstr>Run and test again – try a negative number</vt:lpstr>
      <vt:lpstr>Replace intInput with positiveIntInput</vt:lpstr>
      <vt:lpstr>Class(es)</vt:lpstr>
      <vt:lpstr>Add an if statement</vt:lpstr>
      <vt:lpstr>Reading Numbers and Strings </vt:lpstr>
      <vt:lpstr>Setup</vt:lpstr>
      <vt:lpstr>Code for Prices.java</vt:lpstr>
      <vt:lpstr>Run and test</vt:lpstr>
      <vt:lpstr>Your Turn </vt:lpstr>
      <vt:lpstr>Optional: rounding and displaying double numbers to fixed number of decimal places</vt:lpstr>
      <vt:lpstr>int and double math</vt:lpstr>
      <vt:lpstr>Math with int variables</vt:lpstr>
      <vt:lpstr>If statements</vt:lpstr>
      <vt:lpstr>If statements</vt:lpstr>
      <vt:lpstr>if statements syntax</vt:lpstr>
      <vt:lpstr>if  statements example == used to test for equality</vt:lpstr>
      <vt:lpstr>Testing if things are not equal</vt:lpstr>
      <vt:lpstr>Comparison operators</vt:lpstr>
      <vt:lpstr>Your turn</vt:lpstr>
      <vt:lpstr>if - else</vt:lpstr>
      <vt:lpstr>if - else</vt:lpstr>
      <vt:lpstr>if - else</vt:lpstr>
      <vt:lpstr>Your turn</vt:lpstr>
      <vt:lpstr>Comparing Strings</vt:lpstr>
      <vt:lpstr>Comparing Strings Correctly</vt:lpstr>
      <vt:lpstr>Comparing Strings with .equals()</vt:lpstr>
      <vt:lpstr>Comparing Strings</vt:lpstr>
      <vt:lpstr>Java String Library Methods </vt:lpstr>
      <vt:lpstr>Conditions; String Library Methods</vt:lpstr>
      <vt:lpstr>if – else if - else</vt:lpstr>
      <vt:lpstr>if; else if; else</vt:lpstr>
      <vt:lpstr>if – else if - else</vt:lpstr>
      <vt:lpstr>Your turn</vt:lpstr>
      <vt:lpstr>boolean</vt:lpstr>
      <vt:lpstr>The boolean type</vt:lpstr>
      <vt:lpstr>AND</vt:lpstr>
      <vt:lpstr>OR</vt:lpstr>
      <vt:lpstr>PowerPoint Presentation</vt:lpstr>
      <vt:lpstr>And &amp;&amp;</vt:lpstr>
      <vt:lpstr>And &amp;&amp;</vt:lpstr>
      <vt:lpstr>Or  ||</vt:lpstr>
      <vt:lpstr>How to travel to school?</vt:lpstr>
      <vt:lpstr>Combinations of AND and OR</vt:lpstr>
      <vt:lpstr>Combining AND and OR</vt:lpstr>
      <vt:lpstr>Your turn</vt:lpstr>
      <vt:lpstr>If statement </vt:lpstr>
      <vt:lpstr>What's wrong?</vt:lpstr>
      <vt:lpstr>Fix - add parenthesis to correct the order of operations</vt:lpstr>
      <vt:lpstr>Labs and the Autograder</vt:lpstr>
      <vt:lpstr>Lab 1</vt:lpstr>
      <vt:lpstr>Note the link at the bottom of the page</vt:lpstr>
      <vt:lpstr>In IntelliJ</vt:lpstr>
      <vt:lpstr>Code downloads</vt:lpstr>
      <vt:lpstr>Lab files, instructions</vt:lpstr>
      <vt:lpstr>Write code</vt:lpstr>
      <vt:lpstr>Write code</vt:lpstr>
      <vt:lpstr>milestoMCTC method</vt:lpstr>
      <vt:lpstr>milestoMCTC method</vt:lpstr>
      <vt:lpstr>Let's try this solution</vt:lpstr>
      <vt:lpstr>Run code</vt:lpstr>
      <vt:lpstr>Run automatic tests</vt:lpstr>
      <vt:lpstr>Repeat for the other questions</vt:lpstr>
      <vt:lpstr>Failing tests</vt:lpstr>
      <vt:lpstr>Saving and submitting your code</vt:lpstr>
      <vt:lpstr>Commit and Push</vt:lpstr>
      <vt:lpstr>Check your repository in GitHub</vt:lpstr>
      <vt:lpstr>Lab time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</dc:title>
  <dc:creator>clara</dc:creator>
  <cp:lastModifiedBy>Clara James</cp:lastModifiedBy>
  <cp:revision>378</cp:revision>
  <dcterms:created xsi:type="dcterms:W3CDTF">2014-01-03T19:03:15Z</dcterms:created>
  <dcterms:modified xsi:type="dcterms:W3CDTF">2019-09-25T14:58:41Z</dcterms:modified>
</cp:coreProperties>
</file>